
<file path=[Content_Types].xml><?xml version="1.0" encoding="utf-8"?>
<Types xmlns="http://schemas.openxmlformats.org/package/2006/content-types">
  <Default Extension="png" ContentType="image/png"/>
  <Default Extension="jfif" ContentType="image/jpe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  <p:sldMasterId id="2147483668" r:id="rId2"/>
  </p:sldMasterIdLst>
  <p:notesMasterIdLst>
    <p:notesMasterId r:id="rId34"/>
  </p:notesMasterIdLst>
  <p:sldIdLst>
    <p:sldId id="338" r:id="rId3"/>
    <p:sldId id="384" r:id="rId4"/>
    <p:sldId id="343" r:id="rId5"/>
    <p:sldId id="380" r:id="rId6"/>
    <p:sldId id="381" r:id="rId7"/>
    <p:sldId id="370" r:id="rId8"/>
    <p:sldId id="354" r:id="rId9"/>
    <p:sldId id="358" r:id="rId10"/>
    <p:sldId id="375" r:id="rId11"/>
    <p:sldId id="377" r:id="rId12"/>
    <p:sldId id="360" r:id="rId13"/>
    <p:sldId id="382" r:id="rId14"/>
    <p:sldId id="359" r:id="rId15"/>
    <p:sldId id="340" r:id="rId16"/>
    <p:sldId id="366" r:id="rId17"/>
    <p:sldId id="337" r:id="rId18"/>
    <p:sldId id="368" r:id="rId19"/>
    <p:sldId id="336" r:id="rId20"/>
    <p:sldId id="369" r:id="rId21"/>
    <p:sldId id="286" r:id="rId22"/>
    <p:sldId id="383" r:id="rId23"/>
    <p:sldId id="348" r:id="rId24"/>
    <p:sldId id="342" r:id="rId25"/>
    <p:sldId id="367" r:id="rId26"/>
    <p:sldId id="362" r:id="rId27"/>
    <p:sldId id="371" r:id="rId28"/>
    <p:sldId id="341" r:id="rId29"/>
    <p:sldId id="386" r:id="rId30"/>
    <p:sldId id="387" r:id="rId31"/>
    <p:sldId id="388" r:id="rId32"/>
    <p:sldId id="389" r:id="rId3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gyistók Szilvia" initials="NS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1B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38" autoAdjust="0"/>
    <p:restoredTop sz="57482" autoAdjust="0"/>
  </p:normalViewPr>
  <p:slideViewPr>
    <p:cSldViewPr snapToObjects="1">
      <p:cViewPr varScale="1">
        <p:scale>
          <a:sx n="42" d="100"/>
          <a:sy n="42" d="100"/>
        </p:scale>
        <p:origin x="207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commentAuthors" Target="commentAuthor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euters.com/article/us-ecigarettes-israel/israel-bans-juul-e-cigarettes-citing-grave-public-health-risk-idUSKCN1L61YW" TargetMode="External"/><Relationship Id="rId13" Type="http://schemas.openxmlformats.org/officeDocument/2006/relationships/hyperlink" Target="https://www.cbsnews.com/news/juul-ceo-kevin-burns-tells-non-smokers-not-to-vape-or-use-his-companys-product/" TargetMode="External"/><Relationship Id="rId3" Type="http://schemas.openxmlformats.org/officeDocument/2006/relationships/hyperlink" Target="https://edition.cnn.com/2019/09/25/business/juul-ceo-resigns/index.html" TargetMode="External"/><Relationship Id="rId7" Type="http://schemas.openxmlformats.org/officeDocument/2006/relationships/hyperlink" Target="https://www.businessinsider.com/juul-e-cigarette-one-million-units-sold-2017-11" TargetMode="External"/><Relationship Id="rId12" Type="http://schemas.openxmlformats.org/officeDocument/2006/relationships/hyperlink" Target="https://www.nytimes.com/2019/08/23/health/vaping-death-cdc.html" TargetMode="External"/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jla.com/features/7-on-your-side/are-your-kids-juuling-at-school-7-on-your-side-investigates" TargetMode="External"/><Relationship Id="rId11" Type="http://schemas.openxmlformats.org/officeDocument/2006/relationships/hyperlink" Target="https://www.cnbc.com/2019/07/13/as-juul-deals-with-teen-vaping-epidemic-ceo-tells-parents-im-sorry.html" TargetMode="External"/><Relationship Id="rId5" Type="http://schemas.openxmlformats.org/officeDocument/2006/relationships/hyperlink" Target="https://www.businessinsider.com/stanford-juul-ads-photos-teens-e-cig-vaping-2018-11" TargetMode="External"/><Relationship Id="rId10" Type="http://schemas.openxmlformats.org/officeDocument/2006/relationships/hyperlink" Target="https://444.hu/2019/07/26/a-villanycigi-karos-szabalyozni-kell-mondja-dr-who" TargetMode="External"/><Relationship Id="rId4" Type="http://schemas.openxmlformats.org/officeDocument/2006/relationships/hyperlink" Target="https://www.jti.com/sites/default/files/press-releases/documents/2015/press-release-jti-ploom-final.pdf" TargetMode="External"/><Relationship Id="rId9" Type="http://schemas.openxmlformats.org/officeDocument/2006/relationships/hyperlink" Target="https://444.hu/2019/03/10/az-e-cigaretta-valoszinuleg-nem-tesz-jot-a-szivnek" TargetMode="External"/><Relationship Id="rId14" Type="http://schemas.openxmlformats.org/officeDocument/2006/relationships/hyperlink" Target="https://www.cdc.gov/tobacco/basic_information/e-cigarettes/severe-lung-disease.html" TargetMode="Externa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 prevenciós</a:t>
            </a:r>
            <a:r>
              <a:rPr lang="hu-HU" baseline="0" dirty="0" smtClean="0"/>
              <a:t> program célja bővebben kifejtésre került a </a:t>
            </a:r>
            <a:r>
              <a:rPr lang="hu-HU" baseline="0" dirty="0" smtClean="0"/>
              <a:t>„Metodika” </a:t>
            </a:r>
            <a:r>
              <a:rPr lang="hu-HU" baseline="0" dirty="0" smtClean="0"/>
              <a:t>dokumentumban. A célkorosztály </a:t>
            </a:r>
            <a:r>
              <a:rPr lang="hu-HU" baseline="0" dirty="0" smtClean="0"/>
              <a:t>az idősebb, 16-18 éves </a:t>
            </a:r>
            <a:r>
              <a:rPr lang="hu-HU" baseline="0" dirty="0" smtClean="0"/>
              <a:t>középiskolás fiatalok köre. Az OGYÉI hatáskörénél fogva elsősorban az e-cigarettákkal kapcsolatos tudás bővítését tűzte ki célul, de a szabályozás hasonlóságai valamint a nikotin tartalom  kapcsán érdekes lehet a </a:t>
            </a:r>
            <a:r>
              <a:rPr lang="hu-HU" baseline="0" dirty="0" smtClean="0"/>
              <a:t>„hagyományos” dohánytermékek </a:t>
            </a:r>
            <a:r>
              <a:rPr lang="hu-HU" baseline="0" dirty="0" smtClean="0"/>
              <a:t>vonatkozásában is az </a:t>
            </a:r>
            <a:r>
              <a:rPr lang="hu-HU" baseline="0" dirty="0" smtClean="0"/>
              <a:t>anyag.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A5C11E-540C-488B-B718-84796C0B45F1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665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Az</a:t>
            </a:r>
            <a:r>
              <a:rPr lang="hu-HU" baseline="0" dirty="0" smtClean="0"/>
              <a:t> OGYÉI prevenciós programjának egyik fő következtetése, hogy a diákok fejében sok tévképzet él az e-cigaretták és használatukban rejlő kockázatok kapcsán. Jelen oktatási anyag célja, hogy egyértelművé tegye a párhuzamokat hagyományos és </a:t>
            </a:r>
            <a:r>
              <a:rPr lang="hu-HU" baseline="0" dirty="0" err="1" smtClean="0"/>
              <a:t>e-cigaretta</a:t>
            </a:r>
            <a:r>
              <a:rPr lang="hu-HU" baseline="0" dirty="0" smtClean="0"/>
              <a:t> vonatkozásában és felhívja a figyelmet a tájékozódás fontosságára.</a:t>
            </a:r>
          </a:p>
          <a:p>
            <a:endParaRPr lang="hu-HU" dirty="0" smtClean="0"/>
          </a:p>
          <a:p>
            <a:r>
              <a:rPr lang="hu-HU" dirty="0" smtClean="0"/>
              <a:t>Javasoljuk,</a:t>
            </a:r>
            <a:r>
              <a:rPr lang="hu-HU" baseline="0" dirty="0" smtClean="0"/>
              <a:t> hogy az előadást megelőzően tekintsék meg a </a:t>
            </a:r>
            <a:r>
              <a:rPr lang="hu-HU" dirty="0" smtClean="0"/>
              <a:t>Kisfilmet,</a:t>
            </a:r>
            <a:r>
              <a:rPr lang="hu-HU" baseline="0" dirty="0" smtClean="0"/>
              <a:t> hogy figyelemfelkeltőként elindítsa a beszélgetést. Ezt követően érdemes közösen „átnézni” ezt a PPT-t és követni a feladatokat.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092935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hu-HU" sz="1200" dirty="0" smtClean="0"/>
              <a:t>Bevezető beszélgetés arról, hogy mi a foglalkozás célja:</a:t>
            </a:r>
          </a:p>
          <a:p>
            <a:pPr marL="285750" indent="-285750">
              <a:buFontTx/>
              <a:buChar char="-"/>
            </a:pPr>
            <a:r>
              <a:rPr lang="hu-HU" sz="1200" dirty="0" smtClean="0"/>
              <a:t>Mit </a:t>
            </a:r>
            <a:r>
              <a:rPr lang="hu-HU" sz="1200" dirty="0"/>
              <a:t>találtatok /  hallottatok a dohányzásról?</a:t>
            </a:r>
          </a:p>
          <a:p>
            <a:pPr marL="285750" indent="-285750">
              <a:buFontTx/>
              <a:buChar char="-"/>
            </a:pPr>
            <a:r>
              <a:rPr lang="hu-HU" sz="1200" dirty="0"/>
              <a:t>Mit hallottatok az elektronikus cigarettával kapcsolatban? </a:t>
            </a:r>
            <a:endParaRPr lang="hu-HU" sz="1200" dirty="0" smtClean="0"/>
          </a:p>
          <a:p>
            <a:pPr marL="285750" indent="-285750">
              <a:buFontTx/>
              <a:buChar char="-"/>
            </a:pPr>
            <a:endParaRPr lang="hu-HU" sz="1200" dirty="0" smtClean="0"/>
          </a:p>
          <a:p>
            <a:pPr marL="0" indent="0">
              <a:buFontTx/>
              <a:buNone/>
            </a:pPr>
            <a:r>
              <a:rPr lang="hu-HU" sz="1200" dirty="0" smtClean="0"/>
              <a:t>Tudásteszt kitöltése – a tesztet a foglalkozás </a:t>
            </a:r>
            <a:r>
              <a:rPr lang="hu-HU" sz="1200" dirty="0" smtClean="0"/>
              <a:t>elején </a:t>
            </a:r>
            <a:r>
              <a:rPr lang="hu-HU" sz="1200" dirty="0" smtClean="0"/>
              <a:t>és végén is kitölthetik a tanulók, de akár az is működhet, hogy a foglalkozás végén </a:t>
            </a:r>
            <a:r>
              <a:rPr lang="hu-HU" sz="1200" dirty="0" smtClean="0"/>
              <a:t>saját </a:t>
            </a:r>
            <a:r>
              <a:rPr lang="hu-HU" sz="1200" dirty="0" smtClean="0"/>
              <a:t>válaszaik vizsgálják </a:t>
            </a:r>
            <a:r>
              <a:rPr lang="hu-HU" sz="1200" dirty="0" smtClean="0"/>
              <a:t>felül.</a:t>
            </a:r>
            <a:r>
              <a:rPr lang="hu-HU" sz="1200" baseline="0" dirty="0" smtClean="0"/>
              <a:t> Itt cél az önálló munka, később csapatokban dolgozhatnak a diákok, de itt a saját ismeret a fontos.</a:t>
            </a:r>
            <a:endParaRPr lang="hu-HU" sz="1200" dirty="0" smtClean="0"/>
          </a:p>
          <a:p>
            <a:pPr marL="0" indent="0">
              <a:buFontTx/>
              <a:buNone/>
            </a:pPr>
            <a:endParaRPr lang="hu-HU" sz="1200" dirty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4273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smtClean="0"/>
              <a:t>Dohánytermék, amelyben</a:t>
            </a:r>
            <a:r>
              <a:rPr lang="hu-HU" baseline="0" dirty="0" smtClean="0"/>
              <a:t> valamilyen formában dohánylevél van.-hagyományos cigaretta, szivar, pipa</a:t>
            </a:r>
            <a:endParaRPr lang="hu-HU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883600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Az e-cigaretták</a:t>
            </a:r>
            <a:r>
              <a:rPr lang="hu-HU" baseline="0" dirty="0" smtClean="0"/>
              <a:t> megjelenése gyorsan változik, ami közös bennük, hogy egy patronban levő folyadékot porlasztanak, majd ezt szívja </a:t>
            </a:r>
            <a:r>
              <a:rPr lang="hu-HU" baseline="0" dirty="0" err="1" smtClean="0"/>
              <a:t>tüdejébe</a:t>
            </a:r>
            <a:r>
              <a:rPr lang="hu-HU" baseline="0" dirty="0" smtClean="0"/>
              <a:t> a használó. A korábbi ízesített folyadékokat kivonták mára a forgalomból. A folyadékok lehetnek nikotin </a:t>
            </a:r>
            <a:r>
              <a:rPr lang="hu-HU" baseline="0" dirty="0" err="1" smtClean="0"/>
              <a:t>tartalmúak</a:t>
            </a:r>
            <a:r>
              <a:rPr lang="hu-HU" baseline="0" dirty="0" smtClean="0"/>
              <a:t>. Ezekben a termékekben tehát biztosan nincs semmilyen formában dohány.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513555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 résztvevő diákokból</a:t>
            </a:r>
            <a:r>
              <a:rPr lang="hu-HU" baseline="0" dirty="0" smtClean="0"/>
              <a:t> célszerű 6-7 fős csoportokat alakítani, amelyek egyfelől a következő kérdések, másfelől a foglalkozás végén a plakát készítés során dolgoznak együtt. A következő dián feltett kérdések vonatkozásában 5-10 percben lehetőséget lehet biztosítani a diákoknak internetes böngészésre a </a:t>
            </a:r>
            <a:r>
              <a:rPr lang="hu-HU" baseline="0" dirty="0" smtClean="0"/>
              <a:t>következő dián szereplő kérdések </a:t>
            </a:r>
            <a:r>
              <a:rPr lang="hu-HU" baseline="0" dirty="0" smtClean="0"/>
              <a:t>kapcsán. A válaszokat érdemes táblán rögzíteni címszavak formájában</a:t>
            </a:r>
            <a:r>
              <a:rPr lang="hu-HU" baseline="0" dirty="0" smtClean="0"/>
              <a:t>. Amennyiben egy tanóra áll rendelkezésre a kérdéseket fel lehet osztani a csapatok közt.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6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18395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349934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Az ábra azt mutatja milyen anyagok vannak jelen egy átlagos cigarettában és ezeket</a:t>
            </a:r>
            <a:r>
              <a:rPr lang="hu-HU" baseline="0" dirty="0" smtClean="0"/>
              <a:t> milyen más termékekben találjuk meg jellemzően. Az ábra sarkít, de nyilván érdekes lehet látni, hogy egy-egy cigarettában is előforduló anyagról köztudomású, hogy mérgező és eszünkbe sem jutna, hogy megegyük/megigyuk vagy inhaláljuk.</a:t>
            </a: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 van a cigifüstben?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formaldehid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Wingdings" panose="05000000000000000000" pitchFamily="2" charset="2"/>
              </a:rPr>
              <a:t>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holttestek tartósítására használják, többek között, és mérgező (hajegyenesítőben volt, azt is bevonták)</a:t>
            </a:r>
          </a:p>
          <a:p>
            <a:pPr lvl="0"/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arzén, cianid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füstben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Wingdings" panose="05000000000000000000" pitchFamily="2" charset="2"/>
              </a:rPr>
              <a:t>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rágcsáló méreg</a:t>
            </a:r>
          </a:p>
          <a:p>
            <a:pPr lvl="0"/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aceton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Wingdings" panose="05000000000000000000" pitchFamily="2" charset="2"/>
              </a:rPr>
              <a:t>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körömlakklemosóban</a:t>
            </a:r>
          </a:p>
          <a:p>
            <a:pPr lvl="0"/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ammónia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wc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tisztító</a:t>
            </a:r>
          </a:p>
          <a:p>
            <a:pPr lvl="0"/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ólom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kipufogógázban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649716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Egészségre gyakorolt hatás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Bár a nikotin által keltett hatások azt sugallhatják, hogy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cigizés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jó, mert jó érzést is okozhat, valójában a szervezet csaknem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minden szervét károsítja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és ez által jelentősen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megnöveli az idő előtti halálozás kockázatát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dohányfüst több mint 7000 vegyszer halálos keverékét tartalmazza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Ezek közül több száz mérgező, és körülbelül 70 okoz rákos megbetegedést (rákkeltő anyag). A rákkeltő anyagok károsíthatják a test sejtjeinek DNS szerkezetét, ami a sejtek korlátozás nélküli, kóros elszaporodásához vezet. Ezeket nevezzük daganatoknak. Normális esetben az immunrendszer felveszi a harcot a daganatos sejtekkel, azonban a dohánytermékekben található mérgező kémiai anyagok meggátolják az immunrendszert abban, hogy hatékonyan működhessen. Mi több, a vizsgálatok szerint a dohányfüst elősegíti a daganatok növekedését, és gátolja a kemoterápia hatásosságát is. (3)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200" dirty="0" err="1" smtClean="0"/>
              <a:t>Eu-ban</a:t>
            </a:r>
            <a:r>
              <a:rPr lang="hu-HU" sz="1200" dirty="0" smtClean="0"/>
              <a:t> évente 700 000-en halnak meg a dohányzás következtében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200" dirty="0" smtClean="0"/>
              <a:t>Dohányosok átlagosan 10 évvel fiatalabban halnak meg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Évente körülbelül ötmillió, tehát kb. fél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magyarországnyi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ember hal meg valamilyen dohányzás okozta megbetegedésben. Az Egészségügyi Világszervezet (WHO) előrejelzései szerint 2025-2050 között 2,2 milliárd ember dohányzik majd, továbbá Richard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Peto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Alan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Lopez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2002-ben vázolta, hogy amennyiben nem lesznek erős és hosszantartó tervek és megoldások, a 21. században összesen 1 milliárd ember halálát fogja okozni a dohányzás.</a:t>
            </a:r>
            <a:endParaRPr lang="hu-HU" sz="1200" dirty="0" smtClean="0"/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9356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hu-HU" sz="1600" dirty="0" smtClean="0"/>
              <a:t>Mit kell tudni a dohányzáról?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1900-as évek elején indult meg az ipari szintű előállítás, így mindenki számára elérhetővé vált a cigaretta.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A dohánygyárak reklámozták a cigarettákat különböző üzenetekkel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Csak jóval később derült ki, hogy a dohányzás káros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(</a:t>
            </a:r>
            <a:r>
              <a:rPr lang="hu-HU" sz="1600" dirty="0" smtClean="0">
                <a:solidFill>
                  <a:schemeClr val="accent4"/>
                </a:solidFill>
              </a:rPr>
              <a:t>A moderátor megkérdezheti, hogy mit gondolnak, miért csak 40-50 évvel később jöttek rá arra, hogy a dohányzásnak egy sor betegségben kiemelt szerepe van. Pl. hosszú idő kell a kutatáshoz, a tapasztalatok összegyűjtéséhez, elemzéséhez, stb</a:t>
            </a:r>
            <a:r>
              <a:rPr lang="hu-HU" sz="1600" dirty="0" smtClean="0"/>
              <a:t>.)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A dohánygyárak tovább reklámozták a terméket, de nem beszéltek a káros hatásokról, sőt próbálták kétségbe vonni a tudományos eredményeket.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Ma már tilos a dohánytermékek reklámozása, cél: dohányzás visszaszorítása ld. Dobozokon a figyelmeztető szöveg és elrettentő kép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A dohányzás népszerűségének csökkenésével, és az egészségkárosító hatás miatt a dohányzásról leszokók piacának ’elvesztésével’ a dohánygyárak új termékeket fejlesztenek ki, ami pótolhatja az elveszített fogyasztói réteget. </a:t>
            </a:r>
            <a:r>
              <a:rPr lang="hu-HU" sz="1600" dirty="0" smtClean="0">
                <a:sym typeface="Wingdings" panose="05000000000000000000" pitchFamily="2" charset="2"/>
              </a:rPr>
              <a:t></a:t>
            </a:r>
            <a:r>
              <a:rPr lang="hu-HU" sz="1600" dirty="0" smtClean="0"/>
              <a:t> </a:t>
            </a:r>
            <a:r>
              <a:rPr lang="hu-HU" sz="1600" dirty="0" err="1" smtClean="0"/>
              <a:t>e-cigaretta</a:t>
            </a:r>
            <a:r>
              <a:rPr lang="hu-HU" sz="1600" dirty="0" smtClean="0"/>
              <a:t>, amit igyekeznek a fiatalok számára vonzóvá tenni, így egy újabb  ’függő’ réteget kiépíteni és megtartani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hu-HU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92865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Nikotin a dohánylevélben található. A fő összetevője a cigarettának, amely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függőséget okoz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Az agyban olyan területeket ér el, amelyekben a nikotin hatására egy vegyianyag, a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dopamin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szabadul fel. A dopamin egy olyan anyag, amely a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jutalomérzet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kialakulásáért felelős, és így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megerősíti a viselkedésünket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Vagyis általánosan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jó érzést kelt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bennünk, és ezáltal azt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sugallja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nekünk, hogy a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dohányzás / cigaretta használata jó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És ami jó, azt újra és újra szeretnénk csinálni…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Wingdings" panose="05000000000000000000" pitchFamily="2" charset="2"/>
              </a:rPr>
              <a:t>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Ezen kívül az agyi sejtekkel való interakciója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olyan folyamatot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beindít, amely által a szervezetünk úgy reagál,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hogy egyre többre és többre van szükségünk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belőle ahhoz,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hogy ugyan azt a jó érzést </a:t>
            </a:r>
            <a:r>
              <a:rPr lang="hu-HU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kiváltsa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Ezért is van az, hogy van, hogy egyre több cigarettát kezdenek el szívni az emberek.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994359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elektronikus cigaretta aeroszolt hoz létre, amit belélegzünk.  Néhány ízesítő vegyi anyag belégzéskor ismert, hogy a tüdőben elváltozást okoz.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Ezeket az elváltozásokat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</a:t>
            </a:r>
            <a:r>
              <a:rPr lang="hu-H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popcorn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tüdő"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néven ismerjük, mivel először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popcorn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gyárakban dolgozó munkások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tüdejében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fedezték fel ezeket az elváltozásokat.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Mindenki ismeri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popcorn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-t, ami a gyomrunkban nem okoz kárt, ám ha belélegezzük nagy mennyiségben akkor a tüdőben elváltozásokat okoz.</a:t>
            </a:r>
          </a:p>
          <a:p>
            <a:endParaRPr lang="hu-HU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30307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 dohánytermékekben a nikotin az, ami függőséget okoz</a:t>
            </a:r>
          </a:p>
          <a:p>
            <a:r>
              <a:rPr lang="hu-HU" dirty="0" smtClean="0"/>
              <a:t>Nikotint tartalmazhat</a:t>
            </a:r>
            <a:r>
              <a:rPr lang="hu-HU" baseline="0" dirty="0" smtClean="0"/>
              <a:t> az </a:t>
            </a:r>
            <a:r>
              <a:rPr lang="hu-HU" baseline="0" dirty="0" err="1" smtClean="0"/>
              <a:t>e-cigaretta</a:t>
            </a:r>
            <a:r>
              <a:rPr lang="hu-HU" baseline="0" dirty="0" smtClean="0"/>
              <a:t> patronja is!</a:t>
            </a:r>
          </a:p>
          <a:p>
            <a:endParaRPr lang="hu-HU" baseline="0" dirty="0" smtClean="0"/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serdülőkorban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ember fejlődésben lévő agya sérülékeny, és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még érzékenyebb a nikotin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hatására, így gyakori jelenség, hogy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erős függőség alakul ki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azok körében, akik tinédzser korban kezdenek el dohányozni. Így a felnőtt dohányosok jelentős része a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tízes éveiben kezdett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cigizni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b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 mellett, mivel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agyunk egészen a 20-as évek közepéig fejlődik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nikotin befolyásolja az agy fejlődését. Jellemzően az agykéreg elülső részére, az ún. </a:t>
            </a:r>
            <a:r>
              <a:rPr lang="hu-HU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prefrontális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cortex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fejlődésére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van rossz hatással, ami a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tanulási nehézségek, a figyelem fenntartásának nehézsége, illetve impulzuskontrollzavarhoz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vezethet. Ez az az agyterület, amelynek a fejlődése a legkésőbb fejeződik be, és a döntéshozatalért, tervezési készségekért felelős.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nikotin nagyon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gyorsan, kb. 7 mp alatt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fejti ki hatását az agyban, a tüdőn keresztül rendkívül gyorsan felszívódik. Hatása azonban hamar el is illan. Bár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egy időre az agy telítődik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nikotinnal, és úgy érzi az ember, hogy elég volt belőle, amint kezd kiürülni a sejtekből, az ember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elkezd sóvárgást érezni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aminek az eredménye az, hogy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ismét rágyújt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dohányzó, hogy pótolja a hiányt. Ez egy egyértelműen leírható biológiai-kémiai folyamat, amely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becsapja az észlelésünket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irányban, hogy a cigi jó. Valójában azonban a nikotinnal együtt a cigi füstje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méreganyag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cigi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első néhány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kipróbálásakor, lehet, hogy már tapasztaltátok, de </a:t>
            </a:r>
            <a:r>
              <a:rPr lang="hu-H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szervezet próbál tőle megszabadulni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ezért is fordul elő, hogy heves köhögésbe fullad a próbálkozás. </a:t>
            </a:r>
          </a:p>
          <a:p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79200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Mit kell tudni az e-cigarettáról?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Nikotin </a:t>
            </a:r>
            <a:r>
              <a:rPr lang="hu-HU" sz="1600" dirty="0" smtClean="0"/>
              <a:t>tartalmú lehet</a:t>
            </a:r>
            <a:r>
              <a:rPr lang="hu-HU" sz="1600" baseline="0" dirty="0" smtClean="0"/>
              <a:t> </a:t>
            </a:r>
            <a:r>
              <a:rPr lang="hu-HU" sz="1600" baseline="0" dirty="0" smtClean="0"/>
              <a:t>a benne levő </a:t>
            </a:r>
            <a:r>
              <a:rPr lang="hu-HU" sz="1600" baseline="0" dirty="0" smtClean="0"/>
              <a:t>folyadék</a:t>
            </a:r>
            <a:r>
              <a:rPr lang="hu-HU" sz="1600" dirty="0" smtClean="0"/>
              <a:t>! </a:t>
            </a:r>
            <a:r>
              <a:rPr lang="hu-HU" sz="1600" dirty="0" smtClean="0"/>
              <a:t>– és ennek egészségügyi hatásai (lásd előbb)- függőség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A</a:t>
            </a:r>
            <a:r>
              <a:rPr lang="hu-HU" sz="1600" baseline="0" dirty="0" smtClean="0"/>
              <a:t>melyet kibocsát a</a:t>
            </a:r>
            <a:r>
              <a:rPr lang="hu-HU" sz="1600" dirty="0" smtClean="0"/>
              <a:t>eroszol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nem csak pára, ami vízcseppeket tartalmaz, hanem szilárd részecskék is vannak benne, ezt juttatjuk a tüdőbe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Mi van benne? - </a:t>
            </a:r>
            <a:r>
              <a:rPr lang="hu-HU" sz="1600" dirty="0" err="1" smtClean="0"/>
              <a:t>propylene</a:t>
            </a:r>
            <a:r>
              <a:rPr lang="hu-HU" sz="1600" dirty="0" smtClean="0"/>
              <a:t> </a:t>
            </a:r>
            <a:r>
              <a:rPr lang="hu-HU" sz="1600" dirty="0" err="1" smtClean="0"/>
              <a:t>glycol</a:t>
            </a:r>
            <a:r>
              <a:rPr lang="hu-HU" sz="1600" dirty="0" smtClean="0"/>
              <a:t>, aceton, </a:t>
            </a:r>
            <a:r>
              <a:rPr lang="hu-HU" sz="1600" dirty="0" err="1" smtClean="0"/>
              <a:t>rubidium</a:t>
            </a:r>
            <a:r>
              <a:rPr lang="hu-HU" sz="1600" dirty="0" smtClean="0"/>
              <a:t>, formaldehid, etilbenzol, nikotin…. + ízesítések: </a:t>
            </a:r>
            <a:r>
              <a:rPr lang="hu-HU" sz="1600" dirty="0" err="1" smtClean="0"/>
              <a:t>diacetyl</a:t>
            </a:r>
            <a:r>
              <a:rPr lang="hu-HU" sz="1600" dirty="0" smtClean="0"/>
              <a:t>  </a:t>
            </a:r>
            <a:r>
              <a:rPr lang="hu-HU" sz="1600" dirty="0" smtClean="0">
                <a:sym typeface="Wingdings" panose="05000000000000000000" pitchFamily="2" charset="2"/>
              </a:rPr>
              <a:t></a:t>
            </a:r>
            <a:r>
              <a:rPr lang="hu-HU" sz="1600" dirty="0" smtClean="0"/>
              <a:t> tüdőbetegség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Egyes ízesítések bizonyítottan egészségkárósító hatása, pl. fahéj, cseresznye ízek  - ízesített</a:t>
            </a:r>
            <a:r>
              <a:rPr lang="hu-HU" sz="1600" baseline="0" dirty="0" smtClean="0"/>
              <a:t> folyadéko</a:t>
            </a:r>
            <a:r>
              <a:rPr lang="hu-HU" sz="1600" dirty="0" smtClean="0"/>
              <a:t>k forgalmazása jelenleg Magyarországon</a:t>
            </a:r>
            <a:r>
              <a:rPr lang="hu-HU" sz="1600" baseline="0" dirty="0" smtClean="0"/>
              <a:t> illegális</a:t>
            </a:r>
            <a:endParaRPr lang="hu-HU" sz="1600" dirty="0" smtClean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err="1" smtClean="0"/>
              <a:t>Popcorn</a:t>
            </a:r>
            <a:r>
              <a:rPr lang="hu-HU" sz="1600" dirty="0" smtClean="0"/>
              <a:t> tüdő: nem mindegy, hogy megesszük, vagy belélegezzük…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Apró, </a:t>
            </a:r>
            <a:r>
              <a:rPr lang="hu-HU" sz="1600" dirty="0" err="1" smtClean="0"/>
              <a:t>nanorészecskék</a:t>
            </a:r>
            <a:r>
              <a:rPr lang="hu-HU" sz="1600" dirty="0" smtClean="0"/>
              <a:t> a fém tartályból is kiszakadhatnak, és ezeket is belélegezzük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Nincsen elég, és hosszútávon gyűjtött adat még arról, hogy pontosan milyen hatással van a szervezetre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/>
              <a:t>Szem- és bőr irritációt okozhat, a folyadék helytelen adagolása mérgezéses tüneteket okozhat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err="1" smtClean="0"/>
              <a:t>e-cigaretta</a:t>
            </a:r>
            <a:r>
              <a:rPr lang="hu-HU" sz="1600" dirty="0" smtClean="0"/>
              <a:t> ipar </a:t>
            </a:r>
            <a:r>
              <a:rPr lang="hu-HU" sz="1600" dirty="0" err="1" smtClean="0"/>
              <a:t>ipar</a:t>
            </a:r>
            <a:r>
              <a:rPr lang="hu-HU" sz="1600" dirty="0" smtClean="0"/>
              <a:t>, folyadékok gyártása, milyen részekből áll az e-cigi, stb.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sz="1600" dirty="0" smtClean="0">
                <a:sym typeface="Wingdings" panose="05000000000000000000" pitchFamily="2" charset="2"/>
              </a:rPr>
              <a:t></a:t>
            </a:r>
            <a:r>
              <a:rPr lang="hu-HU" sz="1600" dirty="0" smtClean="0"/>
              <a:t> </a:t>
            </a:r>
            <a:r>
              <a:rPr lang="hu-HU" sz="1600" b="1" dirty="0" smtClean="0"/>
              <a:t>Biztonságossággal kapcsolatos bizonytalanság!!!!</a:t>
            </a:r>
            <a:endParaRPr lang="hu-HU" sz="1600" dirty="0" smtClean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337308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Maga az „elektromos párologtató” elnevezésre keresztelt felfedezése már időben jóval előbbre tehető, ám az igazán nagy áttörést az elektromos cigaretta életében (vagyis a napjainkban használt és ismeretes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életében) mégis a 2000-es évek hozták, ugyanis Hon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2000-ben megálmodta az e-cigarettát, viszont csak 2003-ban kezdett neki ennek megvalósításához, édesapja halála után. Szabadalma 2004-ben látott napvilágot, majd Európában 2006-ban lehetett először elektromos cigarettát vásárolni. Napjainkban már az elektromos cigaretták negyedik generációja létezik, ezekbe több mint 7000 féle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ízesítésű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folyadék kapható.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(Magyarországon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ízesített folyadék forgalmazása tilos!)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elektromos cigaretták akkumulátorból, fűtőszálat tartalmazó porlasztóból, szipkából és egy tartályból állnak. A tartályba vagy bele lehet önteni az utántöltő folyadékot (nikotinos vagy nikotinmentes változat) vagy egy patront belepattintani.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49252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magyar piacon az elektromos cigaretta, a dohányzást imitáló elektronikus eszköz, ill. az utántöltő folyadék 2008 óta elérhető termékek,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melyeket eleinte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főleg interneten lehetett megvásárolni. 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2016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májusáig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dohányzást imitáló elektronikus eszközök, utántöltő folyadékok forgalmazása nem esett jogi szabályozás alá. Az interneten a gyártók, forgalmazók szabadon értékesíthették termékeiket minden előzetes, a nemzeti hatóságok által elvégzett vizsgálat és engedélyeztetés nélkül, amely a felhasználók szempontjából jelentős kockázattal járt, a fent említett egészségügyi kockázatok mellett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Ám a 2016-os jogszabály változás után, ezen termékeket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már illegális az interneten árusítani, ill. azokat megvásárolni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 legnagyobb veszélyt az interneten terjesztett termékek jelentik, mivel a termékek eredetének visszakövetése kérdéses, gyakorlatilag ellenőrizhetetlen a folyadékok összetétele ill., hogy tiltólistán szereplő anyagot tartalmaznak-e, hisz az internetes felületek ellenőrzése nehézkes. Rengeteg olyan - jelentős részben Európán kívülről - beszállított terméket tartalmaznak, amelyeket hazánkban nyilvántartásba nem vettek. 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Dohányzást imitáló elektronikus eszköz: olyan egyszer használatos elektronikus termék, amely szopókán keresztül nikotinmentes pára fogyasztását teszi lehetővé; Elektronikus cigaretta: olyan egyszer használatos, vagy utántöltő flakonnal és tartállyal vagy egyszer használatos patronokkal utántölthető elektronikus termék, amely szopókán keresztül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nikotintartalmú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pára fogyasztását teszi lehetővé, vagy annak bármely alkatrésze, beleértve a patronokat, a tartályokat és a patron vagy tartály nélküli készüléket is.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472637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utántöltő folyadékok általában 4 fő összetevőből állnak, amelyek a propilén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glicol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növényi glicerin, nikotin (amennyiben nikotinos folyadék), ízesítő anyagok, aromák. Ezek mellett azonban a ma kapható utántöltő folyadékok legtöbb esetben több alkotóelemet tartalmaznak.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Fellelhetőek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összetevők között toxikus és rákkeltő anyagok is, mint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dietilén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glikol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tetramethylpyrazine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vagy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nitrózaminokat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Ezekkel ugyan elméletileg közvetlenül nem érintkezhet a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használó bőre,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 sérülés esetén kiszabadulhat a veszélyes anyag. 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704055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Akárcsak a cigaretta kapcsán a korábbi dián itt is megdöbbentő, hogy milyen</a:t>
            </a:r>
            <a:r>
              <a:rPr lang="hu-HU" baseline="0" dirty="0" smtClean="0"/>
              <a:t> anyagok vannak jelen az e-cigarettában. </a:t>
            </a:r>
            <a:endParaRPr lang="hu-HU" dirty="0" smtClean="0"/>
          </a:p>
          <a:p>
            <a:r>
              <a:rPr lang="hu-HU" dirty="0" smtClean="0"/>
              <a:t>Nikotin</a:t>
            </a:r>
            <a:r>
              <a:rPr lang="hu-HU" baseline="0" dirty="0" smtClean="0"/>
              <a:t> só - 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nikotinsóból keletkező nikotinos aeroszol belélegezve rövid idő alatt képes nikotinfüggőséget kialakítani a fiataloknál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813149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utántöltő folyadékok gyártásáról,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ahogyan az e cigaretták gyártásáról is keveset tudunk. A Nemzeti Dohányboltokban vásárolt termékek is csak regisztrációs eljáráson mennek keresztül, de az előállítás körülményeit csak szúrópróba szerűen ellenőrzik. Ez a minimális ellenőrzés sincs meg azonban az interneten vásárolt, netán az EU-n kívülről vásárolt termékek vonatkozásában.  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Magyarországon legálisan elektromos cigaretta, utántöltő folyadék, alkatrészek, nikotinmentes utántöltő folyadékok, dohányzást imitáló elektronikus eszközöket kizárólag a Nemzeti Dohányboltokban lehet megvásárolni, ill. árusítani.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Rengeteg termék megtalálható különböző internetes oldalakon, ám ezen a módon árusított termékek illegálisan hozzáférhető termékek, amelyek nincsenek engedélyezve magyarországi forgalmazással.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Továbbá ezeken a felületeken gyakran láthatunk olyan termékeket is, amiket megtévesztő, pozitív tulajdonságokkal felruházva próbálnak eladni.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632849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elektromos cigaretta a használata során felmelegíti, majd aeroszollá porlasztja a folyadékot és ezt a képződött párát belélegzi a felhasználó. Gyakran előfordul, hogy ártalmatlan termékként reklámozzák, amely a nikotinon kívül csupán a pillanatok alatt elillanó vízgőzt bocsájtja ki. Ez az állítás nem fedi a valóságot. Kiemelendő, hogy nem vízgőz kerül belélegzésre, hanem aeroszol, vagyis a pára ultrafinom részecskéket tartalmaz (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króm, nikkel, ólom,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aluminium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benzaldehid, formaldehid, acetaldehid). Fontos tudni, hogy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által kibocsájtott és előállított pára összetételét a folyadék összetétele mellett jelentősen befolyásolja a készülék maga, valamint a használati szokások és a környezet is. Akadnak olyan összetevők, amelyek a magas hőmérséklet hatására lebomlanak, átalakulnak, és mérgező vegyületek jönnek létre. Ezen pára a használókra és a párának kitett további személyekre is egyaránt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ártalmasak</a:t>
            </a:r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u-HU" baseline="0" dirty="0" smtClean="0"/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Melyek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</a:t>
            </a:r>
            <a:r>
              <a:rPr lang="hu-H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egészségügyi hatásai?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serdülőkori nikotinexpozíció megzavarhatja olyan agyi hálózatok fejlődését, amelyek a figyelemért, tanulásért, memóriáért és impulzus kontrollért felelősek.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légzőszervi hatások közül érdemes megemlíteni, hogy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aeroszol belélegzése serdülők esetében is károsítja a tüdő védekező mechanizmusait, növeli a bakteriális és vírusfertőzések iránti fogékonyságot, a kislégutakban pedig gyulladásos folyamatokat indíthat el.</a:t>
            </a:r>
          </a:p>
          <a:p>
            <a:endParaRPr lang="hu-H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használat további következményei lehetnek véletlen balesetek az eszköz felrobbanása, túlmelegedése miatt. 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457819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Több közleményben és reklámban is kijelentik, hogy az elektromos cigarettának a leszokás támogatásban van szerepe. Erre semmilyen tudományosan megalapozott bizonyíték nincs, azonban látható, hogy a szervezet nikotin vagy pszichés függését fenntartja, azt nem csökkenti.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Jelenleg az e-cigaretták fiatal volta miatt korlátozottan állnak rendelkezésre adatok arról, hogy mit is okoz az elektromos cigaretta hosszú távon. Az azonban egyértelmű, hogy </a:t>
            </a:r>
            <a:r>
              <a:rPr lang="hu-H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folyadékokban fellelhető összetevők közül többen károsak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emberi szervezetre (Pl.: aceton,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rubidium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etilbenzol, formaldehid stb.).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meglévő ismereteink alapján kijelenthetjük, hogy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nem ártalmatlan.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propilénglikol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glicerin, amelyeket, mint oldószer alkalmaznak, bármilyen arányú keverékének belégzése szem-, torok- és légcső-irritációt okozhat.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Továbbá a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propilénglikol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nagy mennyiségű és hosszútávú belégzése a káros hatással van a központi idegrendszer, valamint a lép működésére, illetve magatartás-változásokat idézhet elő. Emellett ezen oldószerek bomlás során rákkeltő, nyálkahártya-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irritáns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tüdőszövet-károsító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karbonilvegyületek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keletkezhetnek. Ezek a hagyományos cigarettának a füstjében is megtalálhatóak, sőt az is előfordulhat, hogy a pára akár háromszoros mennyiségben tartalmazza. 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elektromos cigaretta használatának több mellékhatását is jegyezték, mint például szájüregi és légúti problémák, fejfájás, álmosság és szédülés.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Klinikai vizsgálatok kimutatták, hogy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pára beszívása után jelentkező légúti szűkületet kiváltó hatások a hagyományos cigarettával egyenértékűek voltak. Ez azt a feltételezést erősíti, hogy hosszútávon az elektromos cigaretta ugyanolyan elváltozásokat okozhat a tüdőszövetben, mint egy hagyományos cigaretta. Vannak vizsgálatok, amelyek az allergiás asztma súlyosbodását találták a pára hatására, de akadnak olyanok is, amelyek gyulladásos mediátorok kiáramlását igazolták a tüdőszövetben. Az eddigi vizsgálatok azt mutatják, hogy az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használata során a kilélegzett párában lévő részecskék minden, zárt térben tartózkodó személy egészségére nézve ártalmas. Ugyanis a kilélegzett aeroszolban a szállópor egészségkárosító mennyiségben van jelen (koncentrációja meghaladja a WHO hosszútávon elfogadható iránymutató határértékét), a szívre és tüdőre gyakorolt káros hatásain keresztül pedig növeli a halálozás kockázatát, valamint hozzájárul a nikotinfüggőség kialakulásához. Az e-cigarettát használó által kilélegzett párában lévő részecskék a zárt térben lévő bútorok felületére rakódnak, így hosszútávon veszélyeztetik az ott tartózkodók, különösen a gyerekek egészségét, egyelőre kutatás nem támasztja alá, hogy szellőztetéssel ez megakadályozható lenne. 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011695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Egy történet az </a:t>
            </a:r>
            <a:r>
              <a:rPr lang="hu-HU" dirty="0" err="1" smtClean="0"/>
              <a:t>e-cigaretta</a:t>
            </a:r>
            <a:r>
              <a:rPr lang="hu-HU" dirty="0" smtClean="0"/>
              <a:t> forgalmazók világából. Hasznos</a:t>
            </a:r>
            <a:r>
              <a:rPr lang="hu-HU" baseline="0" dirty="0" smtClean="0"/>
              <a:t> szemnyitogatás arról, hogy mennyit ér a fogyasztók egészsége a gyártóknak.</a:t>
            </a:r>
          </a:p>
          <a:p>
            <a:r>
              <a:rPr lang="hu-HU" dirty="0" smtClean="0"/>
              <a:t>A </a:t>
            </a:r>
            <a:r>
              <a:rPr lang="hu-HU" dirty="0" err="1" smtClean="0"/>
              <a:t>Juul</a:t>
            </a:r>
            <a:r>
              <a:rPr lang="hu-HU" dirty="0" smtClean="0"/>
              <a:t> cég bemutatása:</a:t>
            </a:r>
          </a:p>
          <a:p>
            <a:r>
              <a:rPr lang="hu-HU" dirty="0" smtClean="0"/>
              <a:t>„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Az utóbbi hónapokban általánosságban is rájárt a rúd azokra, akik az elektromos cigarettában látták meg a kor nagy üzletét, de most több konkrét lépés is arra mutat, hogy vége lehet a nagy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vape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-álomnak: </a:t>
            </a:r>
            <a:r>
              <a:rPr lang="hu-H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lemondott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posztjáról a legnagyobb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-gyártó, a pár napja büntetőeljárás alá vont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Juul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vezérigazgatója, és a cég visszavonta az összes tévés, nyomtatott és online hirdetését.</a:t>
            </a:r>
          </a:p>
          <a:p>
            <a:endParaRPr lang="hu-H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Bár a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Juul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vetélytársaival együtt a kezdetektől fogva úgy állította be az e-cigarettát, mint a dohányzásról való leszokást segítő, a létező módszereknél biztonságosabb alternatív eszközt, az ilyen cégeket régóta támadják azzal, hogy elsősorban a fiatalok nikotinfüggőségét súlyosbítják tovább. Miután idén már egészségügyi szervezetek is károsnak nyilvánították az e-cigarettákat, amik az elmúlt pár hónapban 9 halálesetet okoztak, több ország, nagyváros és üzletlánc egyszerűen betiltotta őket.</a:t>
            </a:r>
          </a:p>
          <a:p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Juul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története igazi szilícium-völgyi tündérmese: 2004-ben a Stanford Egyetem két terméktervező hallgatója, James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Monsees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Adam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Bowen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iskolai szünetek alatt, dohányzás közben előáll a hevítésen alapuló e-cigi ötletével, amit később szakdolgozati témának választanak, majd 2007-ben San Franciscóban megalapítják a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Ploom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nevű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startupot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Egy évvel később már közel egymillió dollárnyi befektetést szednek össze, a céget 3 millió dollárra értékelik, és 75 dolláros darabáron piacra dobják a nikotinos vagy nikotinmentes folyadékkal töltött „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podokkal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 újratölthető terméket.</a:t>
            </a:r>
          </a:p>
          <a:p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Monsees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és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Bowen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2015-ben </a:t>
            </a:r>
            <a:r>
              <a:rPr lang="hu-H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adta el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Ploom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brandet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az addig kisebbségi részvényes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Japan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Tobaccónak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majd a Pax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Labs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néven újjáalakult cég az év júniusában egy nagyszabású New York-i bulin bemutatta a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Juul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nevű új e-cigarettát. Az eseménnyel indult kampányról később az alma mater, a Stanford Egyetem kutatói </a:t>
            </a:r>
            <a:r>
              <a:rPr lang="hu-H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bizonyították be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hogy a fiatalokat célozta: a New York-i partin például ingyen lehetett kipróbálnia a terméket, és arra ösztönözték a vendégeket, hogy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szelfizzenek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vele, majd osszák meg a képeket a közösségi médiában. A marketing mindenesetre sikeres volt: 2016-ra 700 százalékkal </a:t>
            </a:r>
            <a:r>
              <a:rPr lang="hu-H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nőtt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Juul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-eladások száma.</a:t>
            </a:r>
          </a:p>
          <a:p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2017-ben végül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Juul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Labsre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változtatták a cég nevét, és a Pax korábbi vezetőjét, a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Deezer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zenés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streamingszolgáltatótól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érkező Tyler Goldmant nevezték ki vezérigazgatónak. Az év végére a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Juul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lett a világ vezető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-gyártója: novemberre </a:t>
            </a:r>
            <a:r>
              <a:rPr lang="hu-H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átlépte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az egymillió eladott egységet, ezzel lefedte a piac egyharmadát.</a:t>
            </a:r>
          </a:p>
          <a:p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Közben beindult az első tiltási hullám is: San Francisco városa 2018 júniusában döntött úgy, hogy betilt minden olyan e-cigarettát, ami a fiatalkorúaknak különösen imponáló ízesített dohánykeverékkel is használható. A lépést Michael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Bloomerg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egykori New York-i polgármester is üdvözölte, és a többi város és állam számára követendő példaként értékelte. Augusztusban Izrael egészségügyi minisztériuma is a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Juul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importjának és eladásának betiltása mellett </a:t>
            </a:r>
            <a:r>
              <a:rPr lang="hu-H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/>
              </a:rPr>
              <a:t>döntött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mivel egy adag e-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liquid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több mint 20 mg nikotint tartalmaz milliliterenként, és így „súlyos kockázatot jelent a népegészségügyre”.</a:t>
            </a:r>
          </a:p>
          <a:p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Sorban jöttek ki az egészségügyi szervezetek figyelmeztetései is. Márciusban az Amerikai Kardiológusok Kollégiuma éves közgyűlésén </a:t>
            </a:r>
            <a:r>
              <a:rPr lang="hu-H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/>
              </a:rPr>
              <a:t>hozták nyilvánosságra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azt a tanulmányt, amely szerint az e-cigarettát fogyasztóknak 56 százalékkal nagyobb az esélyük a szívinfarktusra, és 30 százalékkal a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sztrókra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nemdohányzókhoz képest, de a trombózis és a koszorúérbetegség esélye is magasabb a hevítők körében. Júliusban pedig az Egészségügyi Világszervezet (WHO) </a:t>
            </a:r>
            <a:r>
              <a:rPr lang="hu-H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0"/>
              </a:rPr>
              <a:t>figyelmeztette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 fogyasztókat és a kormányokat, hogy ne dőljenek be a „biztonságosabb alternatíva” szövegnek, hiszen azon kívül, hogy az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szívása közben dohányfüst és kátrány nem keletkezik, semmilyen különbség nincs a hagyományos és az elektromos dohánytermékek hatása között.</a:t>
            </a:r>
          </a:p>
          <a:p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Kevin Burns is júliusban szólalt meg először a fiatalok közt terjedő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-mánia ügyében, a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Juul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-vezér a CNBC-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nek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adott interjúban </a:t>
            </a:r>
            <a:r>
              <a:rPr lang="hu-H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/>
              </a:rPr>
              <a:t>kért bocsánatot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 cége termékeit használó gyerekek szüleitől. Aztán augusztus 23-án </a:t>
            </a:r>
            <a:r>
              <a:rPr lang="hu-H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2"/>
              </a:rPr>
              <a:t>jött a hír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az első e-cigarettához köthető halálesetről, de az áldozatról csak annyi derült ki, hogy egy 17 és 38 év közötti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illinois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-i férfi. Azóta még nyolc halálozást kötöttek össze a hatóságok az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-használattal.</a:t>
            </a:r>
          </a:p>
          <a:p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Augusztus végére Burns is eljutott odáig, hogy a CBS-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nek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nyilatkozva </a:t>
            </a:r>
            <a:r>
              <a:rPr lang="hu-H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3"/>
              </a:rPr>
              <a:t>kimondja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„Ne szívjatok e-cigit! Ne szívjatok </a:t>
            </a:r>
            <a:r>
              <a:rPr lang="hu-H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Juult</a:t>
            </a:r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! Ha nincs létező kapcsolatod a nikotinnal, ne a mi termékeinkkel kezdd el! Nem te vagy a célközönségünk!”</a:t>
            </a:r>
          </a:p>
          <a:p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 amerikai járványügyi hivatal szerint már összesen 530 esetben </a:t>
            </a:r>
            <a:r>
              <a:rPr lang="hu-HU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4"/>
              </a:rPr>
              <a:t>állapítottak meg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tüdőbetegséget </a:t>
            </a:r>
            <a:r>
              <a:rPr lang="hu-H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e-cigaretta</a:t>
            </a:r>
            <a:r>
              <a:rPr lang="hu-H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-használat miatt az Egyesült Államokban, és a statisztikák igazolják, hogy főként a fiatalok kaptak rá a termékre: az esetek 67 százalékában 18 és 34 év közöttiek, 16 százalékukban pedig 18 év alattiak betegedtek meg. A CDC és az FDA vizsgálata egyelőre nem mutatott ki egy konkrét összetevőt, terméket vagy márkát sem, ami közös lenne az esetekben, így a megbetegedések valódi bűnbakját még mindig keresik.”</a:t>
            </a:r>
          </a:p>
          <a:p>
            <a:r>
              <a:rPr lang="hu-HU" dirty="0" smtClean="0"/>
              <a:t>Forrás: https://qubit.hu/2019/09/27/a-szemunk-elott-esik-szet-a-legnagyobb-e-cigaretta-birodalom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825679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Érdemes az egész beszélgetés</a:t>
            </a:r>
            <a:r>
              <a:rPr lang="hu-HU" baseline="0" dirty="0" smtClean="0"/>
              <a:t> kapcsán kitérőt tenni abba az irányba honnan lehet megbízható információt szerezni. Az internet erre korlátozottan alkalmas terep. Hogyan lehet meggyőződni h egy forrás hiteles?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19956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A</a:t>
            </a:r>
            <a:r>
              <a:rPr lang="hu-HU" baseline="0" dirty="0" smtClean="0"/>
              <a:t> megbízható információk és biztos forrásból való tájékozódás a </a:t>
            </a:r>
            <a:r>
              <a:rPr lang="hu-HU" baseline="0" dirty="0" err="1" smtClean="0"/>
              <a:t>fake</a:t>
            </a:r>
            <a:r>
              <a:rPr lang="hu-HU" baseline="0" dirty="0" smtClean="0"/>
              <a:t> </a:t>
            </a:r>
            <a:r>
              <a:rPr lang="hu-HU" baseline="0" dirty="0" err="1" smtClean="0"/>
              <a:t>news</a:t>
            </a:r>
            <a:r>
              <a:rPr lang="hu-HU" baseline="0" dirty="0" smtClean="0"/>
              <a:t> érában különösen fontos.</a:t>
            </a:r>
          </a:p>
          <a:p>
            <a:pPr lvl="0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Honnan tudjuk eldönteni, mi az ami helyes / megbízható információ? </a:t>
            </a:r>
          </a:p>
          <a:p>
            <a:pPr lvl="1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Cél: Kritikus gondolkodás elősegítése</a:t>
            </a:r>
          </a:p>
          <a:p>
            <a:pPr lvl="1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Egyetemi kutatóközpontok</a:t>
            </a:r>
          </a:p>
          <a:p>
            <a:pPr lvl="1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Hatósági álláspontok</a:t>
            </a:r>
          </a:p>
          <a:p>
            <a:pPr lvl="1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 van az adott cikk mögött? Ki szponzorálja? </a:t>
            </a:r>
          </a:p>
          <a:p>
            <a:pPr lvl="1"/>
            <a:r>
              <a:rPr lang="hu-H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Lehet-e ellenszándék / érdekellentét? </a:t>
            </a: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A5C11E-540C-488B-B718-84796C0B45F1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521514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Ebben a csoportfeladatban plakátot</a:t>
            </a:r>
            <a:r>
              <a:rPr lang="hu-HU" baseline="0" dirty="0" smtClean="0"/>
              <a:t> kell tervezni. A cél, hogy a plakátok ne elsősorban a dohányzásról általában vagy a cigarettáról, hanem az e-cigarettáról is szóljanak. A saját korosztályában élőket hogyan próbálná visszatartani attól, hogy kipróbálják vagy tartósan használják ezeket a termékeket?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26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711325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b="1" i="1" dirty="0" smtClean="0">
                <a:solidFill>
                  <a:schemeClr val="accent4"/>
                </a:solidFill>
              </a:rPr>
              <a:t>Felvezető a plakát készítéshez: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u-HU" b="1" i="1" dirty="0" smtClean="0">
              <a:solidFill>
                <a:schemeClr val="accent4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b="1" i="1" dirty="0" smtClean="0">
                <a:solidFill>
                  <a:schemeClr val="accent4"/>
                </a:solidFill>
              </a:rPr>
              <a:t>„</a:t>
            </a:r>
            <a:r>
              <a:rPr lang="hu-HU" sz="1200" b="1" i="1" dirty="0" smtClean="0">
                <a:solidFill>
                  <a:schemeClr val="accent4"/>
                </a:solidFill>
              </a:rPr>
              <a:t>A következő feladatban az eddig hallottak és tanultak felhasználására lesz szükségetek. Arra kérünk Titeket, hogy a marketingesek bőrébe bújva a korábban kialakított 4 csoportban készítsetek „villám-kampányt”, melynek a célja az e-cigi használat megelőzésének/abbahagyásának támogatása. A „villám-kampány” elnevezés arra utal, hogy ezt a kampányt most közösen és villámgyorsan fogjuk elkészíteni.  A feladat egy szórólap/plakát tartalmának megtervezése, amelynek fő üzenete az e-cigi használatának megelőzése és/vagy a leszokás támogatása. A célcsoportot és a fő üzentet Ti választjátok ki. Kiindulhattok abból is, hogy Titeket mi tartana vissza az </a:t>
            </a:r>
            <a:r>
              <a:rPr lang="hu-HU" sz="1200" b="1" i="1" dirty="0" err="1" smtClean="0">
                <a:solidFill>
                  <a:schemeClr val="accent4"/>
                </a:solidFill>
              </a:rPr>
              <a:t>e-cigaretta</a:t>
            </a:r>
            <a:r>
              <a:rPr lang="hu-HU" sz="1200" b="1" i="1" dirty="0" smtClean="0">
                <a:solidFill>
                  <a:schemeClr val="accent4"/>
                </a:solidFill>
              </a:rPr>
              <a:t> használattól…”</a:t>
            </a:r>
          </a:p>
          <a:p>
            <a:endParaRPr lang="hu-HU" dirty="0" smtClean="0"/>
          </a:p>
          <a:p>
            <a:endParaRPr lang="hu-HU" dirty="0" smtClean="0"/>
          </a:p>
          <a:p>
            <a:r>
              <a:rPr lang="hu-HU" dirty="0" smtClean="0"/>
              <a:t>Kérdések a </a:t>
            </a:r>
            <a:r>
              <a:rPr lang="hu-HU" dirty="0" err="1" smtClean="0"/>
              <a:t>plaktátok</a:t>
            </a:r>
            <a:r>
              <a:rPr lang="hu-HU" dirty="0" smtClean="0"/>
              <a:t> bemutatása kapcsán: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b="1" i="1" dirty="0" smtClean="0">
                <a:solidFill>
                  <a:schemeClr val="accent4"/>
                </a:solidFill>
              </a:rPr>
              <a:t>Kiknek szól a kampányotok?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b="1" i="1" dirty="0" smtClean="0">
                <a:solidFill>
                  <a:schemeClr val="accent4"/>
                </a:solidFill>
              </a:rPr>
              <a:t>Milyen elemeket tartottatok fontosnak a kampányban?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b="1" i="1" dirty="0" smtClean="0">
                <a:solidFill>
                  <a:schemeClr val="accent4"/>
                </a:solidFill>
              </a:rPr>
              <a:t>Miért ezeket választottátok?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hu-HU" b="1" i="1" dirty="0" smtClean="0">
              <a:solidFill>
                <a:schemeClr val="accent4"/>
              </a:solidFill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endParaRPr lang="hu-HU" sz="2000" dirty="0" smtClean="0"/>
          </a:p>
          <a:p>
            <a:pPr marL="0" indent="0">
              <a:lnSpc>
                <a:spcPct val="150000"/>
              </a:lnSpc>
              <a:buFontTx/>
              <a:buNone/>
            </a:pPr>
            <a:r>
              <a:rPr lang="hu-HU" sz="2000" dirty="0" smtClean="0"/>
              <a:t>Amire érdemes odafigyelni: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hu-HU" sz="2000" dirty="0" smtClean="0"/>
              <a:t>Személyes jelenlét esetében: járjunk körbe a csoportok között, személyesen is </a:t>
            </a:r>
            <a:r>
              <a:rPr lang="hu-HU" sz="2000" dirty="0" err="1" smtClean="0"/>
              <a:t>facilitálva</a:t>
            </a:r>
            <a:r>
              <a:rPr lang="hu-HU" sz="2000" dirty="0" smtClean="0"/>
              <a:t> a feladatot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hu-HU" sz="2000" dirty="0" smtClean="0">
                <a:sym typeface="Wingdings" panose="05000000000000000000" pitchFamily="2" charset="2"/>
              </a:rPr>
              <a:t>Bátorítsuk őket arra, hogy minden megoldás jó és értékes (a ‚viccesebb megoldások’ is – ezekben is keressük és fejezzük ki a hozzáadott értéket)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hu-HU" sz="2000" dirty="0" smtClean="0">
                <a:sym typeface="Wingdings" panose="05000000000000000000" pitchFamily="2" charset="2"/>
              </a:rPr>
              <a:t>Segítsük elő az idő-menedzsmentet emlékeztetőkkel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hu-HU" sz="2000" dirty="0" smtClean="0">
                <a:sym typeface="Wingdings" panose="05000000000000000000" pitchFamily="2" charset="2"/>
              </a:rPr>
              <a:t>Figyeljenek oda egymás munkáira a bemutatásnál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hu-HU" sz="2000" dirty="0" smtClean="0">
                <a:sym typeface="Wingdings" panose="05000000000000000000" pitchFamily="2" charset="2"/>
              </a:rPr>
              <a:t>Többször nem az </a:t>
            </a:r>
            <a:r>
              <a:rPr lang="hu-HU" sz="2000" dirty="0" err="1" smtClean="0">
                <a:sym typeface="Wingdings" panose="05000000000000000000" pitchFamily="2" charset="2"/>
              </a:rPr>
              <a:t>e-cigaretta</a:t>
            </a:r>
            <a:r>
              <a:rPr lang="hu-HU" sz="2000" dirty="0" smtClean="0">
                <a:sym typeface="Wingdings" panose="05000000000000000000" pitchFamily="2" charset="2"/>
              </a:rPr>
              <a:t> kerül a plakátok fókuszába, hanem a dohányzás – ez rendben van!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hu-HU" dirty="0" smtClean="0">
              <a:solidFill>
                <a:schemeClr val="accent4"/>
              </a:solidFill>
            </a:endParaRPr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931815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Érdemes kicsit átnézni a korabeli cigaretta reklámokat? Melyik tükrözi a korábban megismert egészségügyi hatásokat? Melyik említi meg a kockázatokat?</a:t>
            </a:r>
            <a:r>
              <a:rPr lang="hu-HU" baseline="0" dirty="0" smtClean="0"/>
              <a:t> 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618432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Érdemes a</a:t>
            </a:r>
            <a:r>
              <a:rPr lang="hu-HU" baseline="0" dirty="0" smtClean="0"/>
              <a:t> foglalkozás elején kitöltött tudástesztet ismét elővenni, mely kérdésekre adna most más választ a válaszoló diák? Miért? </a:t>
            </a:r>
            <a:r>
              <a:rPr lang="hu-HU" baseline="0" dirty="0" smtClean="0"/>
              <a:t>Majd átbeszélni a helyes válaszokat.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59485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87749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5599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59043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2148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4796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858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72276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7670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4951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13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2022. 02. 10.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35334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g"/><Relationship Id="rId13" Type="http://schemas.openxmlformats.org/officeDocument/2006/relationships/image" Target="../media/image56.jpg"/><Relationship Id="rId18" Type="http://schemas.openxmlformats.org/officeDocument/2006/relationships/image" Target="../media/image61.png"/><Relationship Id="rId3" Type="http://schemas.openxmlformats.org/officeDocument/2006/relationships/image" Target="../media/image46.jfif"/><Relationship Id="rId7" Type="http://schemas.openxmlformats.org/officeDocument/2006/relationships/image" Target="../media/image50.jpg"/><Relationship Id="rId12" Type="http://schemas.openxmlformats.org/officeDocument/2006/relationships/image" Target="../media/image55.jpg"/><Relationship Id="rId17" Type="http://schemas.openxmlformats.org/officeDocument/2006/relationships/image" Target="../media/image60.jp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5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g"/><Relationship Id="rId11" Type="http://schemas.openxmlformats.org/officeDocument/2006/relationships/image" Target="../media/image54.jfif"/><Relationship Id="rId5" Type="http://schemas.openxmlformats.org/officeDocument/2006/relationships/image" Target="../media/image48.jpg"/><Relationship Id="rId15" Type="http://schemas.openxmlformats.org/officeDocument/2006/relationships/image" Target="../media/image58.jpg"/><Relationship Id="rId10" Type="http://schemas.openxmlformats.org/officeDocument/2006/relationships/image" Target="../media/image53.jpg"/><Relationship Id="rId4" Type="http://schemas.openxmlformats.org/officeDocument/2006/relationships/image" Target="../media/image47.jpg"/><Relationship Id="rId9" Type="http://schemas.openxmlformats.org/officeDocument/2006/relationships/image" Target="../media/image52.jpeg"/><Relationship Id="rId14" Type="http://schemas.openxmlformats.org/officeDocument/2006/relationships/image" Target="../media/image5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10" Type="http://schemas.openxmlformats.org/officeDocument/2006/relationships/image" Target="../media/image75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jp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3" Type="http://schemas.openxmlformats.org/officeDocument/2006/relationships/image" Target="../media/image96.png"/><Relationship Id="rId7" Type="http://schemas.openxmlformats.org/officeDocument/2006/relationships/image" Target="../media/image10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7.png"/><Relationship Id="rId9" Type="http://schemas.openxmlformats.org/officeDocument/2006/relationships/image" Target="../media/image10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13" Type="http://schemas.openxmlformats.org/officeDocument/2006/relationships/image" Target="../media/image118.png"/><Relationship Id="rId3" Type="http://schemas.openxmlformats.org/officeDocument/2006/relationships/image" Target="../media/image108.png"/><Relationship Id="rId7" Type="http://schemas.openxmlformats.org/officeDocument/2006/relationships/image" Target="../media/image112.png"/><Relationship Id="rId12" Type="http://schemas.openxmlformats.org/officeDocument/2006/relationships/image" Target="../media/image117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png"/><Relationship Id="rId11" Type="http://schemas.openxmlformats.org/officeDocument/2006/relationships/image" Target="../media/image116.png"/><Relationship Id="rId5" Type="http://schemas.openxmlformats.org/officeDocument/2006/relationships/image" Target="../media/image110.png"/><Relationship Id="rId10" Type="http://schemas.openxmlformats.org/officeDocument/2006/relationships/image" Target="../media/image115.png"/><Relationship Id="rId4" Type="http://schemas.openxmlformats.org/officeDocument/2006/relationships/image" Target="../media/image109.png"/><Relationship Id="rId9" Type="http://schemas.openxmlformats.org/officeDocument/2006/relationships/image" Target="../media/image11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980729"/>
            <a:ext cx="7772400" cy="1800200"/>
          </a:xfrm>
        </p:spPr>
        <p:txBody>
          <a:bodyPr/>
          <a:lstStyle/>
          <a:p>
            <a:pPr algn="ctr"/>
            <a:r>
              <a:rPr lang="hu-HU" dirty="0" smtClean="0"/>
              <a:t>E-cigaretta prevenciós program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068960"/>
            <a:ext cx="6400800" cy="1800200"/>
          </a:xfrm>
        </p:spPr>
        <p:txBody>
          <a:bodyPr/>
          <a:lstStyle/>
          <a:p>
            <a:r>
              <a:rPr lang="hu-HU" dirty="0" smtClean="0"/>
              <a:t>Mit érdemes tudnia egy középiskolás diáknak az               </a:t>
            </a:r>
            <a:r>
              <a:rPr lang="hu-HU" dirty="0" err="1" smtClean="0"/>
              <a:t>e-cigaretta</a:t>
            </a:r>
            <a:r>
              <a:rPr lang="hu-HU" dirty="0" smtClean="0"/>
              <a:t> hatásairól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532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106D88C-F0D4-4AF3-BE81-47A69FE44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990" y="98346"/>
            <a:ext cx="8527691" cy="936104"/>
          </a:xfrm>
        </p:spPr>
        <p:txBody>
          <a:bodyPr/>
          <a:lstStyle/>
          <a:p>
            <a:r>
              <a:rPr lang="hu-HU" dirty="0" smtClean="0"/>
              <a:t>Miért érdemes beszélgetni az e cigarettáról?</a:t>
            </a:r>
            <a:endParaRPr lang="hu-HU" dirty="0"/>
          </a:p>
        </p:txBody>
      </p:sp>
      <p:sp>
        <p:nvSpPr>
          <p:cNvPr id="8" name="AutoShape 8" descr="What Is Vaping? A New Health Threat for Teens with ADHD">
            <a:extLst>
              <a:ext uri="{FF2B5EF4-FFF2-40B4-BE49-F238E27FC236}">
                <a16:creationId xmlns:a16="http://schemas.microsoft.com/office/drawing/2014/main" id="{BAD53951-2694-4DEF-943B-F78113FE561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23" name="Tartalom helye 22" descr="A képen szerszám látható&#10;&#10;Automatikusan generált leírás">
            <a:extLst>
              <a:ext uri="{FF2B5EF4-FFF2-40B4-BE49-F238E27FC236}">
                <a16:creationId xmlns:a16="http://schemas.microsoft.com/office/drawing/2014/main" id="{FF93D8B6-866A-4161-8985-D1F54723C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7990" y="1547701"/>
            <a:ext cx="4406410" cy="2381180"/>
          </a:xfrm>
        </p:spPr>
      </p:pic>
      <p:pic>
        <p:nvPicPr>
          <p:cNvPr id="25" name="Kép 24" descr="A képen szöveg, beltéri látható&#10;&#10;Automatikusan generált leírás">
            <a:extLst>
              <a:ext uri="{FF2B5EF4-FFF2-40B4-BE49-F238E27FC236}">
                <a16:creationId xmlns:a16="http://schemas.microsoft.com/office/drawing/2014/main" id="{D5212D93-947D-47EC-A1B9-8B662AB1A9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295" y="4149080"/>
            <a:ext cx="4495800" cy="2524125"/>
          </a:xfrm>
          <a:prstGeom prst="rect">
            <a:avLst/>
          </a:prstGeom>
        </p:spPr>
      </p:pic>
      <p:pic>
        <p:nvPicPr>
          <p:cNvPr id="27" name="Kép 26" descr="A képen kültéri, füst, rugó látható&#10;&#10;Automatikusan generált leírás">
            <a:extLst>
              <a:ext uri="{FF2B5EF4-FFF2-40B4-BE49-F238E27FC236}">
                <a16:creationId xmlns:a16="http://schemas.microsoft.com/office/drawing/2014/main" id="{B951DE47-F71E-46BD-A3F4-14FB999D0A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3553" y="1381931"/>
            <a:ext cx="4072128" cy="2712720"/>
          </a:xfrm>
          <a:prstGeom prst="rect">
            <a:avLst/>
          </a:prstGeom>
        </p:spPr>
      </p:pic>
      <p:pic>
        <p:nvPicPr>
          <p:cNvPr id="29" name="Kép 28" descr="A képen kéz látható&#10;&#10;Automatikusan generált leírás">
            <a:extLst>
              <a:ext uri="{FF2B5EF4-FFF2-40B4-BE49-F238E27FC236}">
                <a16:creationId xmlns:a16="http://schemas.microsoft.com/office/drawing/2014/main" id="{A4BA6AA3-6011-423A-88DC-F057FE0D3E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8145" y="4313862"/>
            <a:ext cx="3907536" cy="219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842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18525" y="2576353"/>
            <a:ext cx="6372200" cy="1184995"/>
          </a:xfrm>
        </p:spPr>
        <p:txBody>
          <a:bodyPr>
            <a:normAutofit/>
          </a:bodyPr>
          <a:lstStyle/>
          <a:p>
            <a:r>
              <a:rPr lang="hu-HU" sz="2800" b="1" dirty="0"/>
              <a:t>Milyen dohánytermékeket ismertek? </a:t>
            </a: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Dohányzás, elektronikus cigaretta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3573016"/>
            <a:ext cx="4053329" cy="3168352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2266" y="3717032"/>
            <a:ext cx="1944216" cy="2794082"/>
          </a:xfrm>
          <a:prstGeom prst="rect">
            <a:avLst/>
          </a:prstGeom>
        </p:spPr>
      </p:pic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516216" y="1971330"/>
            <a:ext cx="2395042" cy="1197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95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Dohánytermékek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871" y="1700624"/>
            <a:ext cx="2179810" cy="2179810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7719" y="1930044"/>
            <a:ext cx="1985583" cy="1997126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1940" y="4954073"/>
            <a:ext cx="2232248" cy="1672214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7989" y="5265021"/>
            <a:ext cx="2698831" cy="1359717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3969" y="3419365"/>
            <a:ext cx="2048018" cy="1326885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2982" y="1599289"/>
            <a:ext cx="3225064" cy="1420491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20272" y="5185425"/>
            <a:ext cx="1661715" cy="1672575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4106" y="3304370"/>
            <a:ext cx="1731908" cy="1152128"/>
          </a:xfrm>
          <a:prstGeom prst="rect">
            <a:avLst/>
          </a:prstGeom>
        </p:spPr>
      </p:pic>
      <p:sp>
        <p:nvSpPr>
          <p:cNvPr id="12" name="Szövegdoboz 11"/>
          <p:cNvSpPr txBox="1"/>
          <p:nvPr/>
        </p:nvSpPr>
        <p:spPr>
          <a:xfrm>
            <a:off x="1794347" y="1270720"/>
            <a:ext cx="2530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Vizipipa</a:t>
            </a:r>
          </a:p>
        </p:txBody>
      </p:sp>
      <p:sp>
        <p:nvSpPr>
          <p:cNvPr id="13" name="Szövegdoboz 12"/>
          <p:cNvSpPr txBox="1"/>
          <p:nvPr/>
        </p:nvSpPr>
        <p:spPr>
          <a:xfrm>
            <a:off x="9891" y="2248371"/>
            <a:ext cx="2232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Hagyományos cigaretta</a:t>
            </a:r>
          </a:p>
        </p:txBody>
      </p:sp>
      <p:sp>
        <p:nvSpPr>
          <p:cNvPr id="14" name="Szövegdoboz 13"/>
          <p:cNvSpPr txBox="1"/>
          <p:nvPr/>
        </p:nvSpPr>
        <p:spPr>
          <a:xfrm>
            <a:off x="5863302" y="1342509"/>
            <a:ext cx="2741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Sodort cigi</a:t>
            </a:r>
          </a:p>
        </p:txBody>
      </p:sp>
      <p:sp>
        <p:nvSpPr>
          <p:cNvPr id="15" name="Szövegdoboz 14"/>
          <p:cNvSpPr txBox="1"/>
          <p:nvPr/>
        </p:nvSpPr>
        <p:spPr>
          <a:xfrm>
            <a:off x="6843017" y="4895689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Pipa</a:t>
            </a:r>
          </a:p>
        </p:txBody>
      </p:sp>
      <p:sp>
        <p:nvSpPr>
          <p:cNvPr id="16" name="Szövegdoboz 15"/>
          <p:cNvSpPr txBox="1"/>
          <p:nvPr/>
        </p:nvSpPr>
        <p:spPr>
          <a:xfrm>
            <a:off x="678399" y="4803404"/>
            <a:ext cx="2231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/>
              <a:t>Joint</a:t>
            </a:r>
            <a:r>
              <a:rPr lang="hu-HU" dirty="0"/>
              <a:t> / ”füves cigi”</a:t>
            </a:r>
          </a:p>
        </p:txBody>
      </p:sp>
      <p:sp>
        <p:nvSpPr>
          <p:cNvPr id="17" name="Szövegdoboz 16"/>
          <p:cNvSpPr txBox="1"/>
          <p:nvPr/>
        </p:nvSpPr>
        <p:spPr>
          <a:xfrm>
            <a:off x="4224681" y="4526357"/>
            <a:ext cx="203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Tubák/ </a:t>
            </a:r>
            <a:r>
              <a:rPr lang="hu-HU" dirty="0" err="1"/>
              <a:t>snüssz</a:t>
            </a:r>
            <a:endParaRPr lang="hu-HU" dirty="0"/>
          </a:p>
        </p:txBody>
      </p:sp>
      <p:sp>
        <p:nvSpPr>
          <p:cNvPr id="18" name="Szövegdoboz 17"/>
          <p:cNvSpPr txBox="1"/>
          <p:nvPr/>
        </p:nvSpPr>
        <p:spPr>
          <a:xfrm>
            <a:off x="4051199" y="1500140"/>
            <a:ext cx="1638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Bong</a:t>
            </a:r>
          </a:p>
        </p:txBody>
      </p:sp>
    </p:spTree>
    <p:extLst>
      <p:ext uri="{BB962C8B-B14F-4D97-AF65-F5344CB8AC3E}">
        <p14:creationId xmlns:p14="http://schemas.microsoft.com/office/powerpoint/2010/main" val="115676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Elektronikus cigaretták</a:t>
            </a: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172" y="4413312"/>
            <a:ext cx="2185376" cy="1454268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176" y="4794332"/>
            <a:ext cx="2852566" cy="1898253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2976" y="2343094"/>
            <a:ext cx="1847702" cy="1231801"/>
          </a:xfrm>
          <a:prstGeom prst="rect">
            <a:avLst/>
          </a:prstGeom>
        </p:spPr>
      </p:pic>
      <p:pic>
        <p:nvPicPr>
          <p:cNvPr id="16" name="Kép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3888" y="5046690"/>
            <a:ext cx="2016790" cy="1514144"/>
          </a:xfrm>
          <a:prstGeom prst="rect">
            <a:avLst/>
          </a:prstGeom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91434" y="1628800"/>
            <a:ext cx="2050126" cy="2660391"/>
          </a:xfrm>
          <a:prstGeom prst="rect">
            <a:avLst/>
          </a:prstGeom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2420" y="1934602"/>
            <a:ext cx="2530118" cy="1422389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3563888" y="4499543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Utántöltő folyadék</a:t>
            </a:r>
          </a:p>
        </p:txBody>
      </p:sp>
      <p:sp>
        <p:nvSpPr>
          <p:cNvPr id="19" name="Szövegdoboz 18"/>
          <p:cNvSpPr txBox="1"/>
          <p:nvPr/>
        </p:nvSpPr>
        <p:spPr>
          <a:xfrm>
            <a:off x="6317940" y="1270718"/>
            <a:ext cx="2241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Vitaminos e-cigi</a:t>
            </a:r>
          </a:p>
        </p:txBody>
      </p:sp>
      <p:sp>
        <p:nvSpPr>
          <p:cNvPr id="20" name="Szövegdoboz 19"/>
          <p:cNvSpPr txBox="1"/>
          <p:nvPr/>
        </p:nvSpPr>
        <p:spPr>
          <a:xfrm>
            <a:off x="6263194" y="4513713"/>
            <a:ext cx="2638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JUUL</a:t>
            </a:r>
          </a:p>
        </p:txBody>
      </p:sp>
      <p:sp>
        <p:nvSpPr>
          <p:cNvPr id="21" name="Szövegdoboz 20"/>
          <p:cNvSpPr txBox="1"/>
          <p:nvPr/>
        </p:nvSpPr>
        <p:spPr>
          <a:xfrm>
            <a:off x="613584" y="1441241"/>
            <a:ext cx="2530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4. Generációs e-cigik</a:t>
            </a:r>
          </a:p>
        </p:txBody>
      </p:sp>
      <p:sp>
        <p:nvSpPr>
          <p:cNvPr id="22" name="Szövegdoboz 21"/>
          <p:cNvSpPr txBox="1"/>
          <p:nvPr/>
        </p:nvSpPr>
        <p:spPr>
          <a:xfrm>
            <a:off x="3631801" y="1736766"/>
            <a:ext cx="2304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/>
              <a:t>Vape</a:t>
            </a:r>
            <a:r>
              <a:rPr lang="hu-HU" dirty="0"/>
              <a:t> pen és 1.generációs e-cigi</a:t>
            </a:r>
          </a:p>
        </p:txBody>
      </p:sp>
      <p:sp>
        <p:nvSpPr>
          <p:cNvPr id="23" name="Szövegdoboz 22"/>
          <p:cNvSpPr txBox="1"/>
          <p:nvPr/>
        </p:nvSpPr>
        <p:spPr>
          <a:xfrm>
            <a:off x="613584" y="3789040"/>
            <a:ext cx="2147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/>
              <a:t>Mods</a:t>
            </a:r>
            <a:r>
              <a:rPr lang="hu-HU" dirty="0"/>
              <a:t> /APV</a:t>
            </a:r>
          </a:p>
        </p:txBody>
      </p:sp>
    </p:spTree>
    <p:extLst>
      <p:ext uri="{BB962C8B-B14F-4D97-AF65-F5344CB8AC3E}">
        <p14:creationId xmlns:p14="http://schemas.microsoft.com/office/powerpoint/2010/main" val="170093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Csoportfeladat 1.</a:t>
            </a:r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62F6F19D-6C3B-4629-92FD-6632317C3C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2726" y="5207819"/>
            <a:ext cx="2530060" cy="1653951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BC5135BE-B9D1-479B-BC67-91E5CA0307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9698" y="1484784"/>
            <a:ext cx="2828925" cy="1609725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AC6C87E3-0714-45C3-ADD5-09A30CA302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940400"/>
            <a:ext cx="3013255" cy="1847850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8CDDFBDE-75C8-49AF-9DA2-4DA2B17DAE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12" y="1484784"/>
            <a:ext cx="2466975" cy="1847850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676037C4-5E8E-4414-84EC-89028F2249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2045" y="1243163"/>
            <a:ext cx="2924175" cy="1562100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908AC4CF-4F35-43E8-A394-B3122A96DB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02045" y="3412604"/>
            <a:ext cx="2924175" cy="1684325"/>
          </a:xfrm>
          <a:prstGeom prst="rect">
            <a:avLst/>
          </a:prstGeom>
        </p:spPr>
      </p:pic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66A16912-C54F-4378-854B-AD1FCEBDA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9"/>
          <a:stretch>
            <a:fillRect/>
          </a:stretch>
        </p:blipFill>
        <p:spPr>
          <a:xfrm>
            <a:off x="6464552" y="3332634"/>
            <a:ext cx="2298391" cy="1999661"/>
          </a:xfrm>
        </p:spPr>
      </p:pic>
    </p:spTree>
    <p:extLst>
      <p:ext uri="{BB962C8B-B14F-4D97-AF65-F5344CB8AC3E}">
        <p14:creationId xmlns:p14="http://schemas.microsoft.com/office/powerpoint/2010/main" val="307555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Dohánytermékek, Elektronikus cigaretták</a:t>
            </a:r>
          </a:p>
        </p:txBody>
      </p:sp>
      <p:sp>
        <p:nvSpPr>
          <p:cNvPr id="2" name="Szövegdoboz 1"/>
          <p:cNvSpPr txBox="1"/>
          <p:nvPr/>
        </p:nvSpPr>
        <p:spPr>
          <a:xfrm>
            <a:off x="447989" y="1412776"/>
            <a:ext cx="8300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>
                <a:solidFill>
                  <a:srgbClr val="0070C0"/>
                </a:solidFill>
              </a:rPr>
              <a:t>1. Csoport: Dohánytermékek összetevői/használata</a:t>
            </a:r>
          </a:p>
          <a:p>
            <a:r>
              <a:rPr lang="hu-HU" sz="1600" dirty="0"/>
              <a:t>- Mit tudtok a dohánytermékekről? Mit tartalmaznak az egyes dohánytermékek? Mennyien használhatják ezeket? Jellemzően kik használják leginkább? Európa/világszerte hogyan alakul a használata vs. Magyarország?</a:t>
            </a:r>
          </a:p>
        </p:txBody>
      </p:sp>
      <p:sp>
        <p:nvSpPr>
          <p:cNvPr id="19" name="Szövegdoboz 18"/>
          <p:cNvSpPr txBox="1"/>
          <p:nvPr/>
        </p:nvSpPr>
        <p:spPr>
          <a:xfrm>
            <a:off x="459821" y="2636912"/>
            <a:ext cx="8300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>
                <a:solidFill>
                  <a:srgbClr val="FFC000"/>
                </a:solidFill>
              </a:rPr>
              <a:t>2. Csoport: Dohánytermékek egészségi hatásai </a:t>
            </a:r>
          </a:p>
          <a:p>
            <a:r>
              <a:rPr lang="hu-HU" sz="1600" dirty="0"/>
              <a:t>- Mit tudtok arról, hogy milyen hatással van az emberi szervezetre a dohányzás? Milyen betegségeket okozhat (ha okozhat), és hogyan járul(hat) hozzá a halálozási adatokhoz?</a:t>
            </a:r>
          </a:p>
        </p:txBody>
      </p:sp>
      <p:sp>
        <p:nvSpPr>
          <p:cNvPr id="20" name="Szövegdoboz 19"/>
          <p:cNvSpPr txBox="1"/>
          <p:nvPr/>
        </p:nvSpPr>
        <p:spPr>
          <a:xfrm>
            <a:off x="447988" y="3861048"/>
            <a:ext cx="83004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>
                <a:solidFill>
                  <a:srgbClr val="92D050"/>
                </a:solidFill>
              </a:rPr>
              <a:t>3. Csoport: </a:t>
            </a:r>
            <a:r>
              <a:rPr lang="hu-HU" sz="1600" b="1" i="1" dirty="0">
                <a:solidFill>
                  <a:srgbClr val="92D050"/>
                </a:solidFill>
              </a:rPr>
              <a:t>Elektronikus cigaretta/dohányzást imitáló elektronikus eszköz összetevői és használata </a:t>
            </a:r>
            <a:endParaRPr lang="hu-HU" sz="1600" dirty="0">
              <a:solidFill>
                <a:srgbClr val="92D050"/>
              </a:solidFill>
            </a:endParaRPr>
          </a:p>
          <a:p>
            <a:pPr lvl="0"/>
            <a:r>
              <a:rPr lang="hu-HU" sz="1600" dirty="0"/>
              <a:t>- Mit tudtok ezekről az eszközökről? </a:t>
            </a:r>
            <a:r>
              <a:rPr lang="hu-HU" sz="1600" dirty="0" smtClean="0"/>
              <a:t>Mit </a:t>
            </a:r>
            <a:r>
              <a:rPr lang="hu-HU" sz="1600" dirty="0"/>
              <a:t>tartalmaz(hat)</a:t>
            </a:r>
            <a:r>
              <a:rPr lang="hu-HU" sz="1600" dirty="0" err="1"/>
              <a:t>nak</a:t>
            </a:r>
            <a:r>
              <a:rPr lang="hu-HU" sz="1600" dirty="0"/>
              <a:t> az elektronikus cigaretták/utántöltő folyadékok? Mennyien használhatják ezeket? Kik használják leginkább? Európa/világszerte ez hogyan alakul vs. Magyarország?</a:t>
            </a:r>
          </a:p>
        </p:txBody>
      </p:sp>
      <p:sp>
        <p:nvSpPr>
          <p:cNvPr id="21" name="Szövegdoboz 20"/>
          <p:cNvSpPr txBox="1"/>
          <p:nvPr/>
        </p:nvSpPr>
        <p:spPr>
          <a:xfrm>
            <a:off x="486461" y="5589240"/>
            <a:ext cx="8300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>
                <a:solidFill>
                  <a:schemeClr val="accent2">
                    <a:lumMod val="75000"/>
                  </a:schemeClr>
                </a:solidFill>
              </a:rPr>
              <a:t>4. Csoport: Elektronikus cigaretták egészségi hatásai</a:t>
            </a:r>
          </a:p>
          <a:p>
            <a:r>
              <a:rPr lang="hu-HU" sz="1600" b="1" dirty="0"/>
              <a:t>- </a:t>
            </a:r>
            <a:r>
              <a:rPr lang="hu-HU" sz="1600" dirty="0"/>
              <a:t>Mit tudtok arról, hogy milyen hatással van az emberi szervezetre az elektronikus cigaretta használata? Milyen betegségeket okozhat (ha okozhat), és </a:t>
            </a:r>
            <a:r>
              <a:rPr lang="hu-HU" sz="1600" dirty="0" err="1"/>
              <a:t>és</a:t>
            </a:r>
            <a:r>
              <a:rPr lang="hu-HU" sz="1600" dirty="0"/>
              <a:t> hogyan járul(hat) hozzá a halálozási adatokhoz?</a:t>
            </a:r>
          </a:p>
        </p:txBody>
      </p:sp>
    </p:spTree>
    <p:extLst>
      <p:ext uri="{BB962C8B-B14F-4D97-AF65-F5344CB8AC3E}">
        <p14:creationId xmlns:p14="http://schemas.microsoft.com/office/powerpoint/2010/main" val="103719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Dohánytermékek összetevői és a nikotin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31640" y="1600200"/>
            <a:ext cx="6306131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61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DE8F19C-FDCF-4B35-A72E-A685534FE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b="1" kern="1200" cap="all" baseline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Dohányzás hatása a szervezetre</a:t>
            </a:r>
          </a:p>
        </p:txBody>
      </p:sp>
      <p:pic>
        <p:nvPicPr>
          <p:cNvPr id="7" name="Picture 4" descr="Effects of Smoking: What are the main consequences of smoking?">
            <a:extLst>
              <a:ext uri="{FF2B5EF4-FFF2-40B4-BE49-F238E27FC236}">
                <a16:creationId xmlns:a16="http://schemas.microsoft.com/office/drawing/2014/main" id="{E33D17A2-B0D5-4F70-A82A-2C4A33F519F9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82" r="3498" b="-1"/>
          <a:stretch/>
        </p:blipFill>
        <p:spPr bwMode="auto">
          <a:xfrm>
            <a:off x="251520" y="1268760"/>
            <a:ext cx="4038600" cy="518658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6B871B20-3940-413D-877B-75B9111DFAD8}"/>
              </a:ext>
            </a:extLst>
          </p:cNvPr>
          <p:cNvSpPr txBox="1"/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85750" defTabSz="914400">
              <a:spcBef>
                <a:spcPct val="20000"/>
              </a:spcBef>
              <a:buFont typeface="Arial" panose="020B0604020202020204" pitchFamily="34" charset="0"/>
              <a:buChar char="-"/>
            </a:pPr>
            <a:r>
              <a:rPr lang="hu-HU" sz="2800" dirty="0">
                <a:latin typeface="Arial" panose="020B0604020202020204" pitchFamily="34" charset="0"/>
                <a:cs typeface="Arial" panose="020B0604020202020204" pitchFamily="34" charset="0"/>
              </a:rPr>
              <a:t>Rákos megbetegedések kockázata</a:t>
            </a:r>
          </a:p>
          <a:p>
            <a:pPr marL="285750" indent="-285750" defTabSz="914400">
              <a:spcBef>
                <a:spcPct val="20000"/>
              </a:spcBef>
              <a:buFont typeface="Arial" panose="020B0604020202020204" pitchFamily="34" charset="0"/>
              <a:buChar char="-"/>
            </a:pPr>
            <a:r>
              <a:rPr lang="hu-HU" sz="2800" dirty="0">
                <a:latin typeface="Arial" panose="020B0604020202020204" pitchFamily="34" charset="0"/>
                <a:cs typeface="Arial" panose="020B0604020202020204" pitchFamily="34" charset="0"/>
              </a:rPr>
              <a:t>Szív és érrendszeri betegségek</a:t>
            </a:r>
          </a:p>
          <a:p>
            <a:pPr marL="285750" indent="-285750" defTabSz="914400">
              <a:spcBef>
                <a:spcPct val="20000"/>
              </a:spcBef>
              <a:buFont typeface="Arial" panose="020B0604020202020204" pitchFamily="34" charset="0"/>
              <a:buChar char="-"/>
            </a:pPr>
            <a:r>
              <a:rPr lang="hu-HU" sz="2800" dirty="0">
                <a:latin typeface="Arial" panose="020B0604020202020204" pitchFamily="34" charset="0"/>
                <a:cs typeface="Arial" panose="020B0604020202020204" pitchFamily="34" charset="0"/>
              </a:rPr>
              <a:t>Elszíneződött fogak</a:t>
            </a:r>
          </a:p>
          <a:p>
            <a:pPr marL="285750" indent="-285750" defTabSz="914400">
              <a:spcBef>
                <a:spcPct val="20000"/>
              </a:spcBef>
              <a:buFont typeface="Arial" panose="020B0604020202020204" pitchFamily="34" charset="0"/>
              <a:buChar char="-"/>
            </a:pPr>
            <a:r>
              <a:rPr lang="hu-HU" sz="2800" dirty="0">
                <a:latin typeface="Arial" panose="020B0604020202020204" pitchFamily="34" charset="0"/>
                <a:cs typeface="Arial" panose="020B0604020202020204" pitchFamily="34" charset="0"/>
              </a:rPr>
              <a:t>Rekedt hang</a:t>
            </a:r>
          </a:p>
          <a:p>
            <a:pPr marL="285750" indent="-285750" defTabSz="914400">
              <a:spcBef>
                <a:spcPct val="20000"/>
              </a:spcBef>
              <a:buFont typeface="Arial" panose="020B0604020202020204" pitchFamily="34" charset="0"/>
              <a:buChar char="-"/>
            </a:pPr>
            <a:r>
              <a:rPr lang="hu-HU" sz="2800" dirty="0">
                <a:latin typeface="Arial" panose="020B0604020202020204" pitchFamily="34" charset="0"/>
                <a:cs typeface="Arial" panose="020B0604020202020204" pitchFamily="34" charset="0"/>
              </a:rPr>
              <a:t>Szexuális diszfunkciók</a:t>
            </a:r>
          </a:p>
        </p:txBody>
      </p:sp>
    </p:spTree>
    <p:extLst>
      <p:ext uri="{BB962C8B-B14F-4D97-AF65-F5344CB8AC3E}">
        <p14:creationId xmlns:p14="http://schemas.microsoft.com/office/powerpoint/2010/main" val="4112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2B49403-F49F-44A0-A38F-77E7294CA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796419" cy="936104"/>
          </a:xfrm>
        </p:spPr>
        <p:txBody>
          <a:bodyPr/>
          <a:lstStyle/>
          <a:p>
            <a:r>
              <a:rPr lang="hu-HU" dirty="0" smtClean="0"/>
              <a:t>Mit kell tudni a dohányzásról?</a:t>
            </a:r>
            <a:endParaRPr lang="hu-HU" dirty="0"/>
          </a:p>
        </p:txBody>
      </p:sp>
      <p:pic>
        <p:nvPicPr>
          <p:cNvPr id="4" name="Tartalom helye 4">
            <a:extLst>
              <a:ext uri="{FF2B5EF4-FFF2-40B4-BE49-F238E27FC236}">
                <a16:creationId xmlns:a16="http://schemas.microsoft.com/office/drawing/2014/main" id="{11EEF101-8611-48FD-9CE1-AE3D26E40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413" y="1340768"/>
            <a:ext cx="4993153" cy="2741665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77328274-B44F-40BE-B898-11D39691CF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6023" y="1568002"/>
            <a:ext cx="3875712" cy="2146548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50745346-E7B7-4DFF-B057-9EF246C6AF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61" y="4082434"/>
            <a:ext cx="3905250" cy="2790825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90215936-B6C2-4B13-8565-85D48043DF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5545" y="4271714"/>
            <a:ext cx="4720229" cy="2541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1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Függőség kialakulása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t="1788" r="38187"/>
          <a:stretch/>
        </p:blipFill>
        <p:spPr>
          <a:xfrm>
            <a:off x="147544" y="2132856"/>
            <a:ext cx="5000520" cy="4344246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7452320" y="24208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hu-HU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 rotWithShape="1">
          <a:blip r:embed="rId4"/>
          <a:srcRect l="28122" t="4801" r="-2074" b="55640"/>
          <a:stretch/>
        </p:blipFill>
        <p:spPr>
          <a:xfrm>
            <a:off x="2411760" y="4797152"/>
            <a:ext cx="5904656" cy="1779916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7508" y="1467912"/>
            <a:ext cx="1079086" cy="2877561"/>
          </a:xfrm>
          <a:prstGeom prst="rect">
            <a:avLst/>
          </a:prstGeom>
        </p:spPr>
      </p:pic>
      <p:sp>
        <p:nvSpPr>
          <p:cNvPr id="8" name="Szövegdoboz 7"/>
          <p:cNvSpPr txBox="1"/>
          <p:nvPr/>
        </p:nvSpPr>
        <p:spPr>
          <a:xfrm>
            <a:off x="6516216" y="2492896"/>
            <a:ext cx="1028469" cy="9361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9" name="Ellipszis 8"/>
          <p:cNvSpPr/>
          <p:nvPr/>
        </p:nvSpPr>
        <p:spPr>
          <a:xfrm>
            <a:off x="4361204" y="3361489"/>
            <a:ext cx="1368152" cy="144016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Ellipszis 9"/>
          <p:cNvSpPr/>
          <p:nvPr/>
        </p:nvSpPr>
        <p:spPr>
          <a:xfrm>
            <a:off x="5729356" y="4653136"/>
            <a:ext cx="354812" cy="2880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1" name="Kép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996" y="1268744"/>
            <a:ext cx="2286043" cy="1528292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103E998A-9461-4D48-8815-F96A3DCFCC9A}"/>
              </a:ext>
            </a:extLst>
          </p:cNvPr>
          <p:cNvSpPr txBox="1"/>
          <p:nvPr/>
        </p:nvSpPr>
        <p:spPr>
          <a:xfrm>
            <a:off x="6732240" y="450912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>
                <a:solidFill>
                  <a:schemeClr val="tx2">
                    <a:lumMod val="75000"/>
                  </a:schemeClr>
                </a:solidFill>
              </a:rPr>
              <a:t>Dopamin</a:t>
            </a:r>
          </a:p>
        </p:txBody>
      </p:sp>
    </p:spTree>
    <p:extLst>
      <p:ext uri="{BB962C8B-B14F-4D97-AF65-F5344CB8AC3E}">
        <p14:creationId xmlns:p14="http://schemas.microsoft.com/office/powerpoint/2010/main" val="210830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58F5AC3-8599-4A66-AA6E-155AAFCBF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Popcorntüdő</a:t>
            </a:r>
            <a:endParaRPr lang="hu-HU" dirty="0"/>
          </a:p>
        </p:txBody>
      </p:sp>
      <p:pic>
        <p:nvPicPr>
          <p:cNvPr id="1028" name="Picture 4" descr="Study links e-cigarettes to incurable disease called 'Popcorn Lung' - MD  Spiro">
            <a:extLst>
              <a:ext uri="{FF2B5EF4-FFF2-40B4-BE49-F238E27FC236}">
                <a16:creationId xmlns:a16="http://schemas.microsoft.com/office/drawing/2014/main" id="{30C7ECD9-5A18-425A-B7E8-F875B4BE1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4624"/>
            <a:ext cx="3502166" cy="228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Why Vaping will not give you Popcorn Lung">
            <a:extLst>
              <a:ext uri="{FF2B5EF4-FFF2-40B4-BE49-F238E27FC236}">
                <a16:creationId xmlns:a16="http://schemas.microsoft.com/office/drawing/2014/main" id="{519CF160-40EF-4D14-9CC2-28B98465B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92896"/>
            <a:ext cx="8090018" cy="4045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931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Nikotin és a függőség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11561" y="2636912"/>
            <a:ext cx="4220140" cy="2808312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5568222" y="2929866"/>
            <a:ext cx="3312368" cy="1945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u-HU" dirty="0"/>
              <a:t>Dohánylevélben található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u-HU" dirty="0"/>
              <a:t>Nagy mennyiségben erősen mérgező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u-HU" dirty="0"/>
              <a:t>Függőséget okoz</a:t>
            </a:r>
          </a:p>
        </p:txBody>
      </p:sp>
    </p:spTree>
    <p:extLst>
      <p:ext uri="{BB962C8B-B14F-4D97-AF65-F5344CB8AC3E}">
        <p14:creationId xmlns:p14="http://schemas.microsoft.com/office/powerpoint/2010/main" val="323750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988840"/>
            <a:ext cx="3810000" cy="4200525"/>
          </a:xfrm>
          <a:prstGeom prst="rect">
            <a:avLst/>
          </a:prstGeom>
        </p:spPr>
      </p:pic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28738" y="-2138"/>
            <a:ext cx="4412043" cy="1296144"/>
          </a:xfrm>
        </p:spPr>
        <p:txBody>
          <a:bodyPr>
            <a:noAutofit/>
          </a:bodyPr>
          <a:lstStyle/>
          <a:p>
            <a:r>
              <a:rPr lang="hu-HU" sz="1600" dirty="0"/>
              <a:t>Elektronikus cigaretta, utántöltő folyadék, dohányzást imitáló elektronikus eszköz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556791"/>
            <a:ext cx="4314056" cy="4831743"/>
          </a:xfrm>
          <a:prstGeom prst="rect">
            <a:avLst/>
          </a:prstGeom>
        </p:spPr>
      </p:pic>
      <p:sp>
        <p:nvSpPr>
          <p:cNvPr id="2" name="Szövegdoboz 1">
            <a:extLst>
              <a:ext uri="{FF2B5EF4-FFF2-40B4-BE49-F238E27FC236}">
                <a16:creationId xmlns:a16="http://schemas.microsoft.com/office/drawing/2014/main" id="{801C2911-5E12-4F5F-9D3F-3C3E5A0EA446}"/>
              </a:ext>
            </a:extLst>
          </p:cNvPr>
          <p:cNvSpPr txBox="1"/>
          <p:nvPr/>
        </p:nvSpPr>
        <p:spPr>
          <a:xfrm>
            <a:off x="1403648" y="5615543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dirty="0"/>
              <a:t>„E-cigit?”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8D15CFBE-0C29-4FF5-9B23-6F5F078E389E}"/>
              </a:ext>
            </a:extLst>
          </p:cNvPr>
          <p:cNvSpPr txBox="1"/>
          <p:nvPr/>
        </p:nvSpPr>
        <p:spPr>
          <a:xfrm>
            <a:off x="5436096" y="2017663"/>
            <a:ext cx="172819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sz="1400" dirty="0">
                <a:latin typeface="Aharoni" panose="020B0604020202020204" pitchFamily="2" charset="-79"/>
                <a:cs typeface="Aharoni" panose="020B0604020202020204" pitchFamily="2" charset="-79"/>
              </a:rPr>
              <a:t>Én magamnak tekerem az e-cigit</a:t>
            </a:r>
          </a:p>
        </p:txBody>
      </p:sp>
    </p:spTree>
    <p:extLst>
      <p:ext uri="{BB962C8B-B14F-4D97-AF65-F5344CB8AC3E}">
        <p14:creationId xmlns:p14="http://schemas.microsoft.com/office/powerpoint/2010/main" val="122095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Kép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368" y="4958397"/>
            <a:ext cx="1067188" cy="1067188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Ti vagytok a célcsoport….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" y="1181954"/>
            <a:ext cx="1995163" cy="2129735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1541" y="4941168"/>
            <a:ext cx="1329612" cy="1772816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6" y="3140266"/>
            <a:ext cx="1469032" cy="1958709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713" y="3907451"/>
            <a:ext cx="1628800" cy="1628800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56245"/>
            <a:ext cx="2165208" cy="2312094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337" y="512676"/>
            <a:ext cx="1855663" cy="1855663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193" y="1711152"/>
            <a:ext cx="2316088" cy="2316088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438" y="5348364"/>
            <a:ext cx="1441539" cy="1441539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692" y="2454399"/>
            <a:ext cx="2669282" cy="2669282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5242132"/>
            <a:ext cx="2697308" cy="1517236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307" y="1238198"/>
            <a:ext cx="1320899" cy="1410508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973" y="2827372"/>
            <a:ext cx="1975719" cy="2109750"/>
          </a:xfrm>
          <a:prstGeom prst="rect">
            <a:avLst/>
          </a:prstGeom>
        </p:spPr>
      </p:pic>
      <p:pic>
        <p:nvPicPr>
          <p:cNvPr id="16" name="Kép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916" y="3743391"/>
            <a:ext cx="1218950" cy="1218950"/>
          </a:xfrm>
          <a:prstGeom prst="rect">
            <a:avLst/>
          </a:prstGeom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4" y="5098975"/>
            <a:ext cx="1418266" cy="1418266"/>
          </a:xfrm>
          <a:prstGeom prst="rect">
            <a:avLst/>
          </a:prstGeom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943" y="5201913"/>
            <a:ext cx="1647343" cy="1647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0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Elektronikus cigaretta 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" t="26230" r="-63" b="31147"/>
          <a:stretch/>
        </p:blipFill>
        <p:spPr>
          <a:xfrm>
            <a:off x="224096" y="2420889"/>
            <a:ext cx="8452359" cy="936104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437112"/>
            <a:ext cx="7879501" cy="1827000"/>
          </a:xfrm>
          <a:prstGeom prst="rect">
            <a:avLst/>
          </a:prstGeom>
        </p:spPr>
      </p:pic>
      <p:sp>
        <p:nvSpPr>
          <p:cNvPr id="6" name="AutoShape 2" descr="KÃ©ptalÃ¡lat a kÃ¶vetkezÅre: âelektronikus cigaretta utÃ¡ntÃ¶ltÅ folyadÃ©kokâ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8" name="Szövegdoboz 7"/>
          <p:cNvSpPr txBox="1"/>
          <p:nvPr/>
        </p:nvSpPr>
        <p:spPr>
          <a:xfrm>
            <a:off x="307975" y="1732451"/>
            <a:ext cx="1615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/>
              <a:t>Parázs szimulátor izzó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3442165" y="1807365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400" dirty="0"/>
              <a:t>Mikroprocesszor</a:t>
            </a:r>
            <a:endParaRPr lang="hu-HU" sz="1200" dirty="0"/>
          </a:p>
        </p:txBody>
      </p:sp>
      <p:sp>
        <p:nvSpPr>
          <p:cNvPr id="10" name="Szövegdoboz 9"/>
          <p:cNvSpPr txBox="1"/>
          <p:nvPr/>
        </p:nvSpPr>
        <p:spPr>
          <a:xfrm>
            <a:off x="6743890" y="1775263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400" dirty="0"/>
              <a:t>Szipka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5004048" y="3370636"/>
            <a:ext cx="13184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400" dirty="0" err="1"/>
              <a:t>Atomizátor</a:t>
            </a:r>
            <a:endParaRPr lang="hu-HU" sz="1400" dirty="0"/>
          </a:p>
        </p:txBody>
      </p:sp>
      <p:sp>
        <p:nvSpPr>
          <p:cNvPr id="12" name="Szövegdoboz 11"/>
          <p:cNvSpPr txBox="1"/>
          <p:nvPr/>
        </p:nvSpPr>
        <p:spPr>
          <a:xfrm>
            <a:off x="6322485" y="3401413"/>
            <a:ext cx="11277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/>
              <a:t>Patron</a:t>
            </a:r>
          </a:p>
        </p:txBody>
      </p:sp>
      <p:sp>
        <p:nvSpPr>
          <p:cNvPr id="13" name="Szövegdoboz 12"/>
          <p:cNvSpPr txBox="1"/>
          <p:nvPr/>
        </p:nvSpPr>
        <p:spPr>
          <a:xfrm>
            <a:off x="1829337" y="3506472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err="1"/>
              <a:t>Litium</a:t>
            </a:r>
            <a:r>
              <a:rPr lang="hu-HU" sz="1400" dirty="0"/>
              <a:t> akkumulátor</a:t>
            </a:r>
          </a:p>
        </p:txBody>
      </p:sp>
      <p:sp>
        <p:nvSpPr>
          <p:cNvPr id="14" name="Szövegdoboz 13"/>
          <p:cNvSpPr txBox="1"/>
          <p:nvPr/>
        </p:nvSpPr>
        <p:spPr>
          <a:xfrm>
            <a:off x="3776507" y="3398750"/>
            <a:ext cx="1390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400" dirty="0"/>
              <a:t>Biztonsági szenzor</a:t>
            </a:r>
          </a:p>
        </p:txBody>
      </p:sp>
    </p:spTree>
    <p:extLst>
      <p:ext uri="{BB962C8B-B14F-4D97-AF65-F5344CB8AC3E}">
        <p14:creationId xmlns:p14="http://schemas.microsoft.com/office/powerpoint/2010/main" val="97960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Utántöltő folyadékok fajtái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843" y="1340768"/>
            <a:ext cx="4951575" cy="3301827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52" y="1278556"/>
            <a:ext cx="3026063" cy="2568953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1996" y="4329466"/>
            <a:ext cx="4422004" cy="2478813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600" y="4671315"/>
            <a:ext cx="2142281" cy="214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81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Utántöltő folyadék alkotórészei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156623" y="1484784"/>
            <a:ext cx="26905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 err="1"/>
              <a:t>Propylene</a:t>
            </a:r>
            <a:r>
              <a:rPr lang="hu-HU" sz="1600" dirty="0"/>
              <a:t> </a:t>
            </a:r>
            <a:r>
              <a:rPr lang="hu-HU" sz="1600" dirty="0" err="1"/>
              <a:t>glycol</a:t>
            </a:r>
            <a:r>
              <a:rPr lang="hu-HU" sz="1600" dirty="0"/>
              <a:t> - </a:t>
            </a:r>
            <a:r>
              <a:rPr lang="hu-HU" sz="1600" dirty="0">
                <a:solidFill>
                  <a:srgbClr val="FF0000"/>
                </a:solidFill>
              </a:rPr>
              <a:t>Fagyálló</a:t>
            </a:r>
            <a:r>
              <a:rPr lang="hu-HU" sz="1600" dirty="0"/>
              <a:t> </a:t>
            </a:r>
          </a:p>
        </p:txBody>
      </p:sp>
      <p:pic>
        <p:nvPicPr>
          <p:cNvPr id="11" name="Tartalom helye 10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7504" y="1823338"/>
            <a:ext cx="2572735" cy="1901822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4050" y="1789479"/>
            <a:ext cx="2804403" cy="1926503"/>
          </a:xfrm>
          <a:prstGeom prst="rect">
            <a:avLst/>
          </a:prstGeom>
        </p:spPr>
      </p:pic>
      <p:sp>
        <p:nvSpPr>
          <p:cNvPr id="14" name="Szövegdoboz 13"/>
          <p:cNvSpPr txBox="1"/>
          <p:nvPr/>
        </p:nvSpPr>
        <p:spPr>
          <a:xfrm>
            <a:off x="3157106" y="1454006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/>
              <a:t>Aceton – </a:t>
            </a:r>
            <a:r>
              <a:rPr lang="hu-HU" sz="1600" dirty="0">
                <a:solidFill>
                  <a:srgbClr val="FF0000"/>
                </a:solidFill>
              </a:rPr>
              <a:t>Körömlakk lemosó</a:t>
            </a:r>
            <a:endParaRPr lang="hu-HU" sz="1600" dirty="0"/>
          </a:p>
        </p:txBody>
      </p:sp>
      <p:pic>
        <p:nvPicPr>
          <p:cNvPr id="16" name="Kép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7127" y="1728513"/>
            <a:ext cx="2670279" cy="2048434"/>
          </a:xfrm>
          <a:prstGeom prst="rect">
            <a:avLst/>
          </a:prstGeom>
        </p:spPr>
      </p:pic>
      <p:sp>
        <p:nvSpPr>
          <p:cNvPr id="17" name="Szövegdoboz 16"/>
          <p:cNvSpPr txBox="1"/>
          <p:nvPr/>
        </p:nvSpPr>
        <p:spPr>
          <a:xfrm>
            <a:off x="6065118" y="1438617"/>
            <a:ext cx="2592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 err="1"/>
              <a:t>Rubidium</a:t>
            </a:r>
            <a:r>
              <a:rPr lang="hu-HU" sz="1600" dirty="0"/>
              <a:t> - </a:t>
            </a:r>
            <a:r>
              <a:rPr lang="hu-HU" sz="1600" dirty="0" err="1">
                <a:solidFill>
                  <a:srgbClr val="FF0000"/>
                </a:solidFill>
              </a:rPr>
              <a:t>Tüzijáték</a:t>
            </a:r>
            <a:endParaRPr lang="hu-HU" sz="1600" dirty="0"/>
          </a:p>
        </p:txBody>
      </p:sp>
      <p:pic>
        <p:nvPicPr>
          <p:cNvPr id="18" name="Kép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5903" y="4032622"/>
            <a:ext cx="2395936" cy="2048434"/>
          </a:xfrm>
          <a:prstGeom prst="rect">
            <a:avLst/>
          </a:prstGeom>
        </p:spPr>
      </p:pic>
      <p:sp>
        <p:nvSpPr>
          <p:cNvPr id="19" name="Szövegdoboz 18"/>
          <p:cNvSpPr txBox="1"/>
          <p:nvPr/>
        </p:nvSpPr>
        <p:spPr>
          <a:xfrm>
            <a:off x="447989" y="6081056"/>
            <a:ext cx="21438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/>
              <a:t>Nikotin</a:t>
            </a:r>
            <a:endParaRPr lang="hu-HU" dirty="0"/>
          </a:p>
        </p:txBody>
      </p:sp>
      <p:pic>
        <p:nvPicPr>
          <p:cNvPr id="20" name="Kép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59180" y="4032622"/>
            <a:ext cx="2914141" cy="2005758"/>
          </a:xfrm>
          <a:prstGeom prst="rect">
            <a:avLst/>
          </a:prstGeom>
        </p:spPr>
      </p:pic>
      <p:sp>
        <p:nvSpPr>
          <p:cNvPr id="21" name="Szövegdoboz 20"/>
          <p:cNvSpPr txBox="1"/>
          <p:nvPr/>
        </p:nvSpPr>
        <p:spPr>
          <a:xfrm>
            <a:off x="3157106" y="6081056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/>
              <a:t>Formaldehid – </a:t>
            </a:r>
            <a:r>
              <a:rPr lang="hu-HU" sz="1600" dirty="0">
                <a:solidFill>
                  <a:srgbClr val="FF0000"/>
                </a:solidFill>
              </a:rPr>
              <a:t>Szmog, kipufogó gáz, tartósítás</a:t>
            </a:r>
            <a:endParaRPr lang="hu-HU" sz="1600" dirty="0"/>
          </a:p>
        </p:txBody>
      </p:sp>
      <p:pic>
        <p:nvPicPr>
          <p:cNvPr id="22" name="Kép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37645" y="4018545"/>
            <a:ext cx="2664183" cy="1975275"/>
          </a:xfrm>
          <a:prstGeom prst="rect">
            <a:avLst/>
          </a:prstGeom>
        </p:spPr>
      </p:pic>
      <p:sp>
        <p:nvSpPr>
          <p:cNvPr id="23" name="Szövegdoboz 22"/>
          <p:cNvSpPr txBox="1"/>
          <p:nvPr/>
        </p:nvSpPr>
        <p:spPr>
          <a:xfrm>
            <a:off x="6065118" y="6081056"/>
            <a:ext cx="2899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dirty="0"/>
              <a:t>Etilbenzol – </a:t>
            </a:r>
            <a:r>
              <a:rPr lang="hu-HU" sz="1600" dirty="0">
                <a:solidFill>
                  <a:srgbClr val="FF0000"/>
                </a:solidFill>
              </a:rPr>
              <a:t>Műanyagipari alapanyag, kőszénbánya</a:t>
            </a:r>
          </a:p>
        </p:txBody>
      </p:sp>
      <p:pic>
        <p:nvPicPr>
          <p:cNvPr id="25" name="Kép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10113" y="1064287"/>
            <a:ext cx="983429" cy="983429"/>
          </a:xfrm>
          <a:prstGeom prst="rect">
            <a:avLst/>
          </a:prstGeom>
        </p:spPr>
      </p:pic>
      <p:pic>
        <p:nvPicPr>
          <p:cNvPr id="26" name="Kép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53154" y="5759562"/>
            <a:ext cx="981541" cy="981541"/>
          </a:xfrm>
          <a:prstGeom prst="rect">
            <a:avLst/>
          </a:prstGeom>
        </p:spPr>
      </p:pic>
      <p:pic>
        <p:nvPicPr>
          <p:cNvPr id="28" name="Kép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75381" y="4219163"/>
            <a:ext cx="981541" cy="981541"/>
          </a:xfrm>
          <a:prstGeom prst="rect">
            <a:avLst/>
          </a:prstGeom>
        </p:spPr>
      </p:pic>
      <p:pic>
        <p:nvPicPr>
          <p:cNvPr id="29" name="Kép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46115" y="3220790"/>
            <a:ext cx="981541" cy="981541"/>
          </a:xfrm>
          <a:prstGeom prst="rect">
            <a:avLst/>
          </a:prstGeom>
        </p:spPr>
      </p:pic>
      <p:pic>
        <p:nvPicPr>
          <p:cNvPr id="30" name="Kép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171438" y="3728393"/>
            <a:ext cx="981541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63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Hogyan készülhet ? 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27187" y="1772816"/>
            <a:ext cx="2381250" cy="2400300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8120" y="1372535"/>
            <a:ext cx="5429250" cy="333375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04" y="4563108"/>
            <a:ext cx="3220616" cy="2148126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2504" y="4941168"/>
            <a:ext cx="2408002" cy="164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05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Elektronikus cigaretta - hatása</a:t>
            </a:r>
          </a:p>
        </p:txBody>
      </p:sp>
      <p:pic>
        <p:nvPicPr>
          <p:cNvPr id="5122" name="Picture 2" descr="A kÃ©pen a kÃ¶vetkezÅk lehetnek: szÃ¶ve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1214753"/>
            <a:ext cx="6333128" cy="5310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6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9DE251F-E20E-4E98-B8F5-653B0BFE7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Aeroszol</a:t>
            </a:r>
          </a:p>
        </p:txBody>
      </p:sp>
      <p:pic>
        <p:nvPicPr>
          <p:cNvPr id="2050" name="Picture 2" descr="Vaping: Latest news updates and breaking stories | NBC News">
            <a:extLst>
              <a:ext uri="{FF2B5EF4-FFF2-40B4-BE49-F238E27FC236}">
                <a16:creationId xmlns:a16="http://schemas.microsoft.com/office/drawing/2014/main" id="{D462D360-28E6-41F5-BD8D-DDA89FA20F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3" y="1782860"/>
            <a:ext cx="8942834" cy="4471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0527C32F-6FA9-4638-B02C-911EE6F0DEA8}"/>
              </a:ext>
            </a:extLst>
          </p:cNvPr>
          <p:cNvSpPr txBox="1"/>
          <p:nvPr/>
        </p:nvSpPr>
        <p:spPr>
          <a:xfrm>
            <a:off x="683568" y="3510888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Nehézfémek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BCBDEDEC-1275-426C-B879-714FAF28E53A}"/>
              </a:ext>
            </a:extLst>
          </p:cNvPr>
          <p:cNvSpPr txBox="1"/>
          <p:nvPr/>
        </p:nvSpPr>
        <p:spPr>
          <a:xfrm>
            <a:off x="2411760" y="2781759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Nikotin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CE303EEF-7DBD-412A-AC81-37D2CF97D925}"/>
              </a:ext>
            </a:extLst>
          </p:cNvPr>
          <p:cNvSpPr txBox="1"/>
          <p:nvPr/>
        </p:nvSpPr>
        <p:spPr>
          <a:xfrm>
            <a:off x="1212344" y="4514089"/>
            <a:ext cx="35509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/>
              <a:t>Mérgező és rákkeltő anyagok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E6295DA1-9448-4FDA-A286-DD1CA97D736D}"/>
              </a:ext>
            </a:extLst>
          </p:cNvPr>
          <p:cNvSpPr txBox="1"/>
          <p:nvPr/>
        </p:nvSpPr>
        <p:spPr>
          <a:xfrm>
            <a:off x="3563888" y="3784960"/>
            <a:ext cx="1895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Ízesítők</a:t>
            </a:r>
          </a:p>
        </p:txBody>
      </p:sp>
    </p:spTree>
    <p:extLst>
      <p:ext uri="{BB962C8B-B14F-4D97-AF65-F5344CB8AC3E}">
        <p14:creationId xmlns:p14="http://schemas.microsoft.com/office/powerpoint/2010/main" val="359666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5816" y="2714993"/>
            <a:ext cx="5885442" cy="4062069"/>
          </a:xfrm>
          <a:prstGeom prst="rect">
            <a:avLst/>
          </a:prstGeom>
          <a:solidFill>
            <a:schemeClr val="bg2"/>
          </a:solidFill>
        </p:spPr>
      </p:pic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Dohánycégek</a:t>
            </a:r>
          </a:p>
        </p:txBody>
      </p:sp>
      <p:sp>
        <p:nvSpPr>
          <p:cNvPr id="6" name="Téglalap 5"/>
          <p:cNvSpPr/>
          <p:nvPr/>
        </p:nvSpPr>
        <p:spPr>
          <a:xfrm>
            <a:off x="568732" y="1653279"/>
            <a:ext cx="47953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dirty="0">
                <a:latin typeface="+mj-lt"/>
              </a:rPr>
              <a:t>A JUUL cég bocsánatkérése</a:t>
            </a:r>
          </a:p>
          <a:p>
            <a:r>
              <a:rPr lang="hu-HU" sz="3600" dirty="0"/>
              <a:t> </a:t>
            </a:r>
            <a:endParaRPr lang="hu-HU" dirty="0"/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9650AAAC-18C8-45F9-A463-23D7295860A1}"/>
              </a:ext>
            </a:extLst>
          </p:cNvPr>
          <p:cNvSpPr txBox="1"/>
          <p:nvPr/>
        </p:nvSpPr>
        <p:spPr>
          <a:xfrm>
            <a:off x="611560" y="3114249"/>
            <a:ext cx="1296144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400" dirty="0">
                <a:latin typeface="Arial Rounded MT Bold" panose="020F0704030504030204" pitchFamily="34" charset="0"/>
              </a:rPr>
              <a:t>Az e-cigiket nem kell </a:t>
            </a:r>
            <a:r>
              <a:rPr lang="hu-HU" sz="1400" dirty="0" err="1">
                <a:latin typeface="Arial Rounded MT Bold" panose="020F0704030504030204" pitchFamily="34" charset="0"/>
              </a:rPr>
              <a:t>betilatni</a:t>
            </a:r>
            <a:endParaRPr lang="hu-HU" sz="1400" dirty="0">
              <a:latin typeface="Arial Rounded MT Bold" panose="020F0704030504030204" pitchFamily="34" charset="0"/>
            </a:endParaRP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A87D3D5E-1CC3-4BF3-A3FD-DB3E6AF70B79}"/>
              </a:ext>
            </a:extLst>
          </p:cNvPr>
          <p:cNvSpPr txBox="1"/>
          <p:nvPr/>
        </p:nvSpPr>
        <p:spPr>
          <a:xfrm>
            <a:off x="2372414" y="2924944"/>
            <a:ext cx="1512246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sz="1400" dirty="0">
                <a:latin typeface="Arial Rounded MT Bold" panose="020F0704030504030204" pitchFamily="34" charset="0"/>
              </a:rPr>
              <a:t>Az e-cigik ugyanolyan biztonságosak, mint a hagyományos változat</a:t>
            </a:r>
          </a:p>
        </p:txBody>
      </p:sp>
      <p:sp>
        <p:nvSpPr>
          <p:cNvPr id="10" name="Szövegdoboz 9">
            <a:extLst>
              <a:ext uri="{FF2B5EF4-FFF2-40B4-BE49-F238E27FC236}">
                <a16:creationId xmlns:a16="http://schemas.microsoft.com/office/drawing/2014/main" id="{FC5F30E5-CB71-491F-A8AC-860EB6DE15A2}"/>
              </a:ext>
            </a:extLst>
          </p:cNvPr>
          <p:cNvSpPr txBox="1"/>
          <p:nvPr/>
        </p:nvSpPr>
        <p:spPr>
          <a:xfrm>
            <a:off x="4392117" y="3122207"/>
            <a:ext cx="117168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sz="1400" dirty="0" err="1">
                <a:latin typeface="Arial Rounded MT Bold" panose="020F0704030504030204" pitchFamily="34" charset="0"/>
              </a:rPr>
              <a:t>Uhh,vagyis</a:t>
            </a:r>
            <a:r>
              <a:rPr lang="hu-HU" sz="1400" dirty="0">
                <a:latin typeface="Arial Rounded MT Bold" panose="020F0704030504030204" pitchFamily="34" charset="0"/>
              </a:rPr>
              <a:t> mégsem…</a:t>
            </a:r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0B9569FE-595C-4A97-9551-BF89EB8E0D0E}"/>
              </a:ext>
            </a:extLst>
          </p:cNvPr>
          <p:cNvSpPr txBox="1"/>
          <p:nvPr/>
        </p:nvSpPr>
        <p:spPr>
          <a:xfrm>
            <a:off x="1043608" y="5795516"/>
            <a:ext cx="1008112" cy="523220"/>
          </a:xfrm>
          <a:prstGeom prst="rect">
            <a:avLst/>
          </a:prstGeom>
          <a:solidFill>
            <a:srgbClr val="1D1B17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400" dirty="0">
                <a:solidFill>
                  <a:schemeClr val="bg1"/>
                </a:solidFill>
                <a:latin typeface="Arial Rounded MT Bold" panose="020F0704030504030204" pitchFamily="34" charset="0"/>
              </a:rPr>
              <a:t>Dohány- cégek</a:t>
            </a: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970602"/>
            <a:ext cx="2449308" cy="3550849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8144" y="773322"/>
            <a:ext cx="2699049" cy="192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16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  <p:bldP spid="9" grpId="0" animBg="1"/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87286" y="3573016"/>
            <a:ext cx="2161657" cy="3058745"/>
          </a:xfrm>
          <a:prstGeom prst="rect">
            <a:avLst/>
          </a:prstGeom>
        </p:spPr>
      </p:pic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5634243" cy="1993899"/>
          </a:xfrm>
        </p:spPr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hu-HU" sz="2800" dirty="0"/>
              <a:t>Mitől lesz valami hiteles / megbízható forrás? </a:t>
            </a:r>
          </a:p>
          <a:p>
            <a:pPr marL="285750" indent="-285750">
              <a:buFontTx/>
              <a:buChar char="-"/>
            </a:pPr>
            <a:r>
              <a:rPr lang="hu-HU" sz="2800" dirty="0"/>
              <a:t>Hogy döntjük el, hogy megbízhatunk-e valamiben?</a:t>
            </a: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Minden amit olvasunk, látunk az interneten – megbízhatunk benne? </a:t>
            </a: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5726" y="1657179"/>
            <a:ext cx="2857500" cy="1600200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926" y="3614670"/>
            <a:ext cx="2643411" cy="3048144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1631" y="4218641"/>
            <a:ext cx="3203848" cy="227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36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340768"/>
            <a:ext cx="8607602" cy="4841776"/>
          </a:xfrm>
          <a:prstGeom prst="rect">
            <a:avLst/>
          </a:prstGeom>
        </p:spPr>
      </p:pic>
      <p:sp>
        <p:nvSpPr>
          <p:cNvPr id="10" name="Felfelé nyíl 9"/>
          <p:cNvSpPr/>
          <p:nvPr/>
        </p:nvSpPr>
        <p:spPr>
          <a:xfrm>
            <a:off x="2267744" y="2348880"/>
            <a:ext cx="1296144" cy="792088"/>
          </a:xfrm>
          <a:prstGeom prst="up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7293" y="2276872"/>
            <a:ext cx="4218883" cy="64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07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Hogyan mondjunk nemet?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0" y="2924944"/>
            <a:ext cx="5122912" cy="3057203"/>
          </a:xfrm>
        </p:spPr>
        <p:txBody>
          <a:bodyPr/>
          <a:lstStyle/>
          <a:p>
            <a:r>
              <a:rPr lang="hu-HU" dirty="0"/>
              <a:t>Magabiztosság</a:t>
            </a:r>
          </a:p>
          <a:p>
            <a:r>
              <a:rPr lang="hu-HU" dirty="0"/>
              <a:t>Előzetes elhatározás</a:t>
            </a:r>
          </a:p>
          <a:p>
            <a:r>
              <a:rPr lang="hu-HU" dirty="0"/>
              <a:t>Gondold át mit fogsz mondani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62951"/>
            <a:ext cx="4593498" cy="367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20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Csoportfeladat 2. </a:t>
            </a:r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62F6F19D-6C3B-4629-92FD-6632317C3C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2726" y="5207819"/>
            <a:ext cx="2530060" cy="1653951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BC5135BE-B9D1-479B-BC67-91E5CA0307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9698" y="1484784"/>
            <a:ext cx="2828925" cy="1609725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AC6C87E3-0714-45C3-ADD5-09A30CA302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940400"/>
            <a:ext cx="3013255" cy="1847850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8CDDFBDE-75C8-49AF-9DA2-4DA2B17DAE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12" y="1484784"/>
            <a:ext cx="2466975" cy="1847850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676037C4-5E8E-4414-84EC-89028F2249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2045" y="1243163"/>
            <a:ext cx="2924175" cy="1562100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908AC4CF-4F35-43E8-A394-B3122A96DB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02045" y="3412604"/>
            <a:ext cx="2924175" cy="1684325"/>
          </a:xfrm>
          <a:prstGeom prst="rect">
            <a:avLst/>
          </a:prstGeom>
        </p:spPr>
      </p:pic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66A16912-C54F-4378-854B-AD1FCEBDA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9"/>
          <a:stretch>
            <a:fillRect/>
          </a:stretch>
        </p:blipFill>
        <p:spPr>
          <a:xfrm>
            <a:off x="6464552" y="3332634"/>
            <a:ext cx="2298391" cy="1999661"/>
          </a:xfrm>
        </p:spPr>
      </p:pic>
    </p:spTree>
    <p:extLst>
      <p:ext uri="{BB962C8B-B14F-4D97-AF65-F5344CB8AC3E}">
        <p14:creationId xmlns:p14="http://schemas.microsoft.com/office/powerpoint/2010/main" val="188646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50" y="4653136"/>
            <a:ext cx="9066250" cy="1949350"/>
          </a:xfrm>
          <a:prstGeom prst="rect">
            <a:avLst/>
          </a:prstGeom>
        </p:spPr>
      </p:pic>
      <p:sp>
        <p:nvSpPr>
          <p:cNvPr id="13" name="Cím 12">
            <a:extLst>
              <a:ext uri="{FF2B5EF4-FFF2-40B4-BE49-F238E27FC236}">
                <a16:creationId xmlns:a16="http://schemas.microsoft.com/office/drawing/2014/main" id="{112B52BF-61DD-4646-B1DF-001ED79DC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1268760"/>
            <a:ext cx="2653695" cy="3175733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7422" y="1340768"/>
            <a:ext cx="2555787" cy="3058565"/>
          </a:xfrm>
          <a:prstGeom prst="rect">
            <a:avLst/>
          </a:prstGeom>
        </p:spPr>
      </p:pic>
      <p:pic>
        <p:nvPicPr>
          <p:cNvPr id="3" name="Kép 2" descr="A képen személy, beltéri látható&#10;&#10;Automatikusan generált leírás">
            <a:extLst>
              <a:ext uri="{FF2B5EF4-FFF2-40B4-BE49-F238E27FC236}">
                <a16:creationId xmlns:a16="http://schemas.microsoft.com/office/drawing/2014/main" id="{89A1E166-A651-4119-8571-2A6EBFE59B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8144" y="1481746"/>
            <a:ext cx="3183475" cy="266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6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4">
            <a:extLst>
              <a:ext uri="{FF2B5EF4-FFF2-40B4-BE49-F238E27FC236}">
                <a16:creationId xmlns:a16="http://schemas.microsoft.com/office/drawing/2014/main" id="{B5DD16E8-1289-4556-AFAD-8B161DB49C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22300" y="1600200"/>
            <a:ext cx="4081463" cy="2392363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A3680F18-74E0-4DA3-A632-23C30CD9B0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5200" y="1600200"/>
            <a:ext cx="1765300" cy="2392363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1BDDC16C-586F-4C7E-895F-9B0553F971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1938" y="1600200"/>
            <a:ext cx="1909763" cy="2392363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D19D30DD-9B71-4960-B5CA-B92E251E2C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300" y="4065588"/>
            <a:ext cx="1425575" cy="2060575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6E14A1DF-6653-45C2-B8F8-C0545F496D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19313" y="4065588"/>
            <a:ext cx="2520950" cy="2060575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D3614C65-ACF9-4DDB-895D-B550C253F95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11700" y="4065588"/>
            <a:ext cx="1222375" cy="2060575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F16997D1-94F7-4455-ABA0-19AC07F051D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05513" y="4065588"/>
            <a:ext cx="2516188" cy="2060575"/>
          </a:xfrm>
          <a:prstGeom prst="rect">
            <a:avLst/>
          </a:prstGeom>
        </p:spPr>
      </p:pic>
      <p:sp>
        <p:nvSpPr>
          <p:cNvPr id="2" name="Cím 1">
            <a:extLst>
              <a:ext uri="{FF2B5EF4-FFF2-40B4-BE49-F238E27FC236}">
                <a16:creationId xmlns:a16="http://schemas.microsoft.com/office/drawing/2014/main" id="{63FDF953-F55D-4782-8331-04735883B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 anchor="ctr">
            <a:normAutofit/>
          </a:bodyPr>
          <a:lstStyle/>
          <a:p>
            <a:r>
              <a:rPr lang="hu-HU" dirty="0"/>
              <a:t>Külföldi cigaretta reklámok</a:t>
            </a:r>
          </a:p>
        </p:txBody>
      </p:sp>
    </p:spTree>
    <p:extLst>
      <p:ext uri="{BB962C8B-B14F-4D97-AF65-F5344CB8AC3E}">
        <p14:creationId xmlns:p14="http://schemas.microsoft.com/office/powerpoint/2010/main" val="364550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F1D542A-52E7-4FE7-9DD3-4DA32D1D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Magyar cigaretta reklámok</a:t>
            </a:r>
          </a:p>
        </p:txBody>
      </p:sp>
      <p:pic>
        <p:nvPicPr>
          <p:cNvPr id="4" name="Picture 2" descr="KÃ©ptalÃ¡lat a kÃ¶vetkezÅre: â&quot;cigaretta reklÃ¡mok&quot;, fejlÅdÃ©seâ">
            <a:extLst>
              <a:ext uri="{FF2B5EF4-FFF2-40B4-BE49-F238E27FC236}">
                <a16:creationId xmlns:a16="http://schemas.microsoft.com/office/drawing/2014/main" id="{90D0F623-2E6A-49A9-948D-5E622F0ABF1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96062"/>
            <a:ext cx="334016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C65BBD01-6B30-47DD-9B7C-EE933BCBA0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9053" y="3501008"/>
            <a:ext cx="2030735" cy="2831702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08DA73F6-AAF2-4A70-A512-997251DE88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9822" y="249650"/>
            <a:ext cx="2859931" cy="2647479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E881AFF4-EAA4-4667-9ADA-B4DBC562BD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6842" y="2988485"/>
            <a:ext cx="2403175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9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4BCCF94-A1F5-4358-8130-DD8E495B1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Elektronikus cigaretta reklámok</a:t>
            </a:r>
          </a:p>
        </p:txBody>
      </p:sp>
      <p:pic>
        <p:nvPicPr>
          <p:cNvPr id="4" name="Tartalom helye 3">
            <a:extLst>
              <a:ext uri="{FF2B5EF4-FFF2-40B4-BE49-F238E27FC236}">
                <a16:creationId xmlns:a16="http://schemas.microsoft.com/office/drawing/2014/main" id="{C3CE0807-1F0C-40AB-AC57-424792D8E9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22" y="982877"/>
            <a:ext cx="2907610" cy="1846102"/>
          </a:xfrm>
          <a:prstGeom prst="rect">
            <a:avLst/>
          </a:prstGeom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id="{6D5EF9F7-63EC-4052-8D06-604EE4B4C8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88" y="2691805"/>
            <a:ext cx="1630995" cy="2890259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FC17A97C-1546-4F60-B2A2-2E61C4A631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380" y="5582064"/>
            <a:ext cx="2131136" cy="1198764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560A54D3-CD04-4023-B576-6FE63CA970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7139" y="5145063"/>
            <a:ext cx="3092534" cy="1419252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73A5D8B5-3EF5-4F02-B692-961C19116C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8193" y="1903655"/>
            <a:ext cx="2304467" cy="3343806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5845DBE5-3103-4F5A-85E4-3E532D3B7A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2311" y="1941930"/>
            <a:ext cx="2520280" cy="2885702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140515BC-AEB1-49BB-A070-08A553D023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50515" y="302039"/>
            <a:ext cx="1440160" cy="1429039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75F3BA02-268D-454A-A2FD-1B134810559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06066" y="2603425"/>
            <a:ext cx="1529583" cy="2153064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5F256F29-CD8E-4A37-B36B-5222FAB4886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67550" y="4705321"/>
            <a:ext cx="2076450" cy="2200275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06888D50-778C-4D9E-AE09-EDF12E3D1F0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09069" y="2862580"/>
            <a:ext cx="988898" cy="988898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5213179C-22C1-40B4-AC59-F4E297D6E2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28887" y="493941"/>
            <a:ext cx="1461572" cy="1237137"/>
          </a:xfrm>
          <a:prstGeom prst="rect">
            <a:avLst/>
          </a:prstGeom>
        </p:spPr>
      </p:pic>
      <p:pic>
        <p:nvPicPr>
          <p:cNvPr id="16" name="Kép 15">
            <a:extLst>
              <a:ext uri="{FF2B5EF4-FFF2-40B4-BE49-F238E27FC236}">
                <a16:creationId xmlns:a16="http://schemas.microsoft.com/office/drawing/2014/main" id="{2ADA379A-EBCC-4374-96D5-C9F7DB318B9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25236" y="1248147"/>
            <a:ext cx="1845663" cy="1038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28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hu-HU" dirty="0" err="1" smtClean="0">
                <a:solidFill>
                  <a:schemeClr val="tx2">
                    <a:lumMod val="75000"/>
                  </a:schemeClr>
                </a:solidFill>
              </a:rPr>
              <a:t>tUDÁS</a:t>
            </a:r>
            <a:r>
              <a:rPr lang="hu-HU" dirty="0" smtClean="0">
                <a:solidFill>
                  <a:schemeClr val="tx2">
                    <a:lumMod val="75000"/>
                  </a:schemeClr>
                </a:solidFill>
              </a:rPr>
              <a:t> TESZT KITÖLTÉSE</a:t>
            </a:r>
            <a:endParaRPr lang="hu-H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Köszönjük a figyelmet!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81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3392</TotalTime>
  <Words>4373</Words>
  <Application>Microsoft Office PowerPoint</Application>
  <PresentationFormat>Diavetítés a képernyőre (4:3 oldalarány)</PresentationFormat>
  <Paragraphs>249</Paragraphs>
  <Slides>31</Slides>
  <Notes>28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2</vt:i4>
      </vt:variant>
      <vt:variant>
        <vt:lpstr>Diacímek</vt:lpstr>
      </vt:variant>
      <vt:variant>
        <vt:i4>31</vt:i4>
      </vt:variant>
    </vt:vector>
  </HeadingPairs>
  <TitlesOfParts>
    <vt:vector size="38" baseType="lpstr">
      <vt:lpstr>Aharoni</vt:lpstr>
      <vt:lpstr>Arial</vt:lpstr>
      <vt:lpstr>Arial Rounded MT Bold</vt:lpstr>
      <vt:lpstr>Calibri</vt:lpstr>
      <vt:lpstr>Wingdings</vt:lpstr>
      <vt:lpstr>Office-téma</vt:lpstr>
      <vt:lpstr>1_Office-téma</vt:lpstr>
      <vt:lpstr>E-cigaretta prevenciós program</vt:lpstr>
      <vt:lpstr>Miért érdemes beszélgetni az e cigarettáról?</vt:lpstr>
      <vt:lpstr>Dohányzás, elektronikus cigaretta</vt:lpstr>
      <vt:lpstr>Dohánytermékek</vt:lpstr>
      <vt:lpstr>Elektronikus cigaretták</vt:lpstr>
      <vt:lpstr>Csoportfeladat 1.</vt:lpstr>
      <vt:lpstr>Dohánytermékek, Elektronikus cigaretták</vt:lpstr>
      <vt:lpstr>Dohánytermékek összetevői és a nikotin</vt:lpstr>
      <vt:lpstr>Dohányzás hatása a szervezetre</vt:lpstr>
      <vt:lpstr>Mit kell tudni a dohányzásról?</vt:lpstr>
      <vt:lpstr>Függőség kialakulása</vt:lpstr>
      <vt:lpstr>Popcorntüdő</vt:lpstr>
      <vt:lpstr>Nikotin és a függőség</vt:lpstr>
      <vt:lpstr>Elektronikus cigaretta, utántöltő folyadék, dohányzást imitáló elektronikus eszköz</vt:lpstr>
      <vt:lpstr>Ti vagytok a célcsoport….</vt:lpstr>
      <vt:lpstr>Elektronikus cigaretta </vt:lpstr>
      <vt:lpstr>Utántöltő folyadékok fajtái</vt:lpstr>
      <vt:lpstr>Utántöltő folyadék alkotórészei</vt:lpstr>
      <vt:lpstr>Hogyan készülhet ? </vt:lpstr>
      <vt:lpstr>Elektronikus cigaretta - hatása</vt:lpstr>
      <vt:lpstr>Aeroszol</vt:lpstr>
      <vt:lpstr>Dohánycégek</vt:lpstr>
      <vt:lpstr>Minden amit olvasunk, látunk az interneten – megbízhatunk benne? </vt:lpstr>
      <vt:lpstr>PowerPoint-bemutató</vt:lpstr>
      <vt:lpstr>Hogyan mondjunk nemet?</vt:lpstr>
      <vt:lpstr>Csoportfeladat 2. </vt:lpstr>
      <vt:lpstr>PowerPoint-bemutató</vt:lpstr>
      <vt:lpstr>Külföldi cigaretta reklámok</vt:lpstr>
      <vt:lpstr>Magyar cigaretta reklámok</vt:lpstr>
      <vt:lpstr>Elektronikus cigaretta reklámok</vt:lpstr>
      <vt:lpstr>tUDÁS TESZT KITÖLTÉSE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Solymár Eszter Dr.</cp:lastModifiedBy>
  <cp:revision>263</cp:revision>
  <cp:lastPrinted>2020-02-12T13:16:36Z</cp:lastPrinted>
  <dcterms:created xsi:type="dcterms:W3CDTF">2014-03-03T11:13:53Z</dcterms:created>
  <dcterms:modified xsi:type="dcterms:W3CDTF">2022-02-10T08:40:13Z</dcterms:modified>
</cp:coreProperties>
</file>